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11" r:id="rId2"/>
    <p:sldId id="333" r:id="rId3"/>
    <p:sldId id="313" r:id="rId4"/>
    <p:sldId id="346" r:id="rId5"/>
    <p:sldId id="259" r:id="rId6"/>
    <p:sldId id="325" r:id="rId7"/>
    <p:sldId id="324" r:id="rId8"/>
    <p:sldId id="326" r:id="rId9"/>
    <p:sldId id="316" r:id="rId10"/>
    <p:sldId id="335" r:id="rId11"/>
    <p:sldId id="317" r:id="rId12"/>
    <p:sldId id="327" r:id="rId13"/>
    <p:sldId id="328" r:id="rId14"/>
    <p:sldId id="319" r:id="rId15"/>
    <p:sldId id="329" r:id="rId16"/>
    <p:sldId id="321" r:id="rId17"/>
    <p:sldId id="336" r:id="rId18"/>
    <p:sldId id="331" r:id="rId19"/>
    <p:sldId id="330" r:id="rId20"/>
    <p:sldId id="322" r:id="rId21"/>
    <p:sldId id="337" r:id="rId22"/>
    <p:sldId id="338" r:id="rId23"/>
    <p:sldId id="323" r:id="rId24"/>
    <p:sldId id="339" r:id="rId25"/>
    <p:sldId id="340" r:id="rId26"/>
    <p:sldId id="341" r:id="rId27"/>
    <p:sldId id="342" r:id="rId28"/>
    <p:sldId id="343" r:id="rId29"/>
    <p:sldId id="344" r:id="rId30"/>
    <p:sldId id="345" r:id="rId31"/>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91DB33B-90B0-B729-688C-5D6C27DAD8BF}"/>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B848242-6A3F-7FE6-AC05-621921C691FB}"/>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2/18/2024 am</a:t>
            </a:r>
          </a:p>
        </p:txBody>
      </p:sp>
      <p:sp>
        <p:nvSpPr>
          <p:cNvPr id="4" name="Footer Placeholder 3">
            <a:extLst>
              <a:ext uri="{FF2B5EF4-FFF2-40B4-BE49-F238E27FC236}">
                <a16:creationId xmlns:a16="http://schemas.microsoft.com/office/drawing/2014/main" id="{A0CD50D1-4002-D789-7036-B5D8EE06601F}"/>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91795874-7B2F-C3D8-969C-C80B12BC939F}"/>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6EAADE15-6E44-4D4A-90A0-406682D565F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370972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2/18/2024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EC842E4-36A4-40C3-9DB4-556B256F775C}" type="slidenum">
              <a:rPr lang="en-US" smtClean="0"/>
              <a:t>‹#›</a:t>
            </a:fld>
            <a:endParaRPr lang="en-US"/>
          </a:p>
        </p:txBody>
      </p:sp>
    </p:spTree>
    <p:extLst>
      <p:ext uri="{BB962C8B-B14F-4D97-AF65-F5344CB8AC3E}">
        <p14:creationId xmlns:p14="http://schemas.microsoft.com/office/powerpoint/2010/main" val="763020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D2110A6-8E3A-4CC3-8FA0-12DF158B6B0A}" type="datetimeFigureOut">
              <a:rPr lang="en-US" smtClean="0"/>
              <a:t>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52246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2110A6-8E3A-4CC3-8FA0-12DF158B6B0A}" type="datetimeFigureOut">
              <a:rPr lang="en-US" smtClean="0"/>
              <a:t>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3894026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2110A6-8E3A-4CC3-8FA0-12DF158B6B0A}" type="datetimeFigureOut">
              <a:rPr lang="en-US" smtClean="0"/>
              <a:t>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243826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2110A6-8E3A-4CC3-8FA0-12DF158B6B0A}" type="datetimeFigureOut">
              <a:rPr lang="en-US" smtClean="0"/>
              <a:t>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3175987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2110A6-8E3A-4CC3-8FA0-12DF158B6B0A}" type="datetimeFigureOut">
              <a:rPr lang="en-US" smtClean="0"/>
              <a:t>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2501313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2110A6-8E3A-4CC3-8FA0-12DF158B6B0A}" type="datetimeFigureOut">
              <a:rPr lang="en-US" smtClean="0"/>
              <a:t>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3651100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2110A6-8E3A-4CC3-8FA0-12DF158B6B0A}" type="datetimeFigureOut">
              <a:rPr lang="en-US" smtClean="0"/>
              <a:t>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251881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2110A6-8E3A-4CC3-8FA0-12DF158B6B0A}" type="datetimeFigureOut">
              <a:rPr lang="en-US" smtClean="0"/>
              <a:t>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310508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2110A6-8E3A-4CC3-8FA0-12DF158B6B0A}" type="datetimeFigureOut">
              <a:rPr lang="en-US" smtClean="0"/>
              <a:t>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1506445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2110A6-8E3A-4CC3-8FA0-12DF158B6B0A}" type="datetimeFigureOut">
              <a:rPr lang="en-US" smtClean="0"/>
              <a:t>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139288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2110A6-8E3A-4CC3-8FA0-12DF158B6B0A}" type="datetimeFigureOut">
              <a:rPr lang="en-US" smtClean="0"/>
              <a:t>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A36FE-4ED4-48F9-9167-DD9FFA5AA447}" type="slidenum">
              <a:rPr lang="en-US" smtClean="0"/>
              <a:t>‹#›</a:t>
            </a:fld>
            <a:endParaRPr lang="en-US"/>
          </a:p>
        </p:txBody>
      </p:sp>
    </p:spTree>
    <p:extLst>
      <p:ext uri="{BB962C8B-B14F-4D97-AF65-F5344CB8AC3E}">
        <p14:creationId xmlns:p14="http://schemas.microsoft.com/office/powerpoint/2010/main" val="2479366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2110A6-8E3A-4CC3-8FA0-12DF158B6B0A}" type="datetimeFigureOut">
              <a:rPr lang="en-US" smtClean="0"/>
              <a:t>2/17/2024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A36FE-4ED4-48F9-9167-DD9FFA5AA447}" type="slidenum">
              <a:rPr lang="en-US" smtClean="0"/>
              <a:t>‹#›</a:t>
            </a:fld>
            <a:endParaRPr lang="en-US"/>
          </a:p>
        </p:txBody>
      </p:sp>
    </p:spTree>
    <p:extLst>
      <p:ext uri="{BB962C8B-B14F-4D97-AF65-F5344CB8AC3E}">
        <p14:creationId xmlns:p14="http://schemas.microsoft.com/office/powerpoint/2010/main" val="36057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1447800"/>
            <a:ext cx="9144000" cy="4647426"/>
          </a:xfrm>
          <a:prstGeom prst="rect">
            <a:avLst/>
          </a:prstGeom>
          <a:noFill/>
        </p:spPr>
        <p:txBody>
          <a:bodyPr wrap="square" rtlCol="0">
            <a:spAutoFit/>
          </a:bodyPr>
          <a:lstStyle/>
          <a:p>
            <a:pPr algn="ctr"/>
            <a:r>
              <a:rPr lang="en-US" sz="7200" b="1" dirty="0">
                <a:solidFill>
                  <a:srgbClr val="0000FF"/>
                </a:solidFill>
              </a:rPr>
              <a:t>HEAVENLY WISDOM</a:t>
            </a:r>
          </a:p>
          <a:p>
            <a:pPr algn="ctr"/>
            <a:endParaRPr lang="en-US" sz="4000" b="1" dirty="0"/>
          </a:p>
          <a:p>
            <a:pPr algn="ctr"/>
            <a:r>
              <a:rPr lang="en-US" sz="4000" b="1" dirty="0">
                <a:solidFill>
                  <a:srgbClr val="FF0000"/>
                </a:solidFill>
              </a:rPr>
              <a:t>James 3:13-18</a:t>
            </a:r>
          </a:p>
          <a:p>
            <a:pPr algn="ctr"/>
            <a:endParaRPr lang="en-US" sz="2400" b="1" dirty="0"/>
          </a:p>
          <a:p>
            <a:pPr algn="ctr"/>
            <a:endParaRPr lang="en-US" sz="2400" b="1" dirty="0"/>
          </a:p>
          <a:p>
            <a:pPr algn="ctr"/>
            <a:endParaRPr lang="en-US" sz="2400" b="1" dirty="0"/>
          </a:p>
          <a:p>
            <a:pPr algn="ctr"/>
            <a:endParaRPr lang="en-US" sz="2400" b="1" dirty="0"/>
          </a:p>
          <a:p>
            <a:pPr algn="ctr"/>
            <a:endParaRPr lang="en-US" sz="2400" b="1" dirty="0"/>
          </a:p>
          <a:p>
            <a:pPr algn="ctr"/>
            <a:r>
              <a:rPr lang="en-US" sz="2000" b="1" dirty="0"/>
              <a:t>(All Scripture Quotations from NKJV Bible unless otherwise noted)</a:t>
            </a:r>
          </a:p>
        </p:txBody>
      </p:sp>
    </p:spTree>
    <p:extLst>
      <p:ext uri="{BB962C8B-B14F-4D97-AF65-F5344CB8AC3E}">
        <p14:creationId xmlns:p14="http://schemas.microsoft.com/office/powerpoint/2010/main" val="268600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FC6FD-7F26-CD1E-6EA4-9A1D3CC6FAC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5B2D6BF-5B92-CA77-224D-EEC5CC5AC49B}"/>
              </a:ext>
            </a:extLst>
          </p:cNvPr>
          <p:cNvSpPr txBox="1"/>
          <p:nvPr/>
        </p:nvSpPr>
        <p:spPr>
          <a:xfrm>
            <a:off x="419100" y="1228397"/>
            <a:ext cx="8305800" cy="4832092"/>
          </a:xfrm>
          <a:prstGeom prst="rect">
            <a:avLst/>
          </a:prstGeom>
          <a:noFill/>
        </p:spPr>
        <p:txBody>
          <a:bodyPr wrap="square" rtlCol="0">
            <a:spAutoFit/>
          </a:bodyPr>
          <a:lstStyle/>
          <a:p>
            <a:pPr algn="ctr"/>
            <a:r>
              <a:rPr lang="en-US" sz="2800" i="1" dirty="0"/>
              <a:t>“Remind them to be subject to rulers and authorities, to obey, to be ready for every good work, to speak evil of no one, to be peaceable, </a:t>
            </a:r>
            <a:r>
              <a:rPr lang="en-US" sz="2800" b="1" i="1" dirty="0"/>
              <a:t>gentle</a:t>
            </a:r>
            <a:r>
              <a:rPr lang="en-US" sz="2800" i="1" dirty="0"/>
              <a:t>, showing all humility to all men.”</a:t>
            </a:r>
            <a:r>
              <a:rPr lang="en-US" sz="2800" b="1" dirty="0"/>
              <a:t> </a:t>
            </a:r>
            <a:r>
              <a:rPr lang="en-US" sz="2800" b="1" dirty="0">
                <a:solidFill>
                  <a:srgbClr val="FF0000"/>
                </a:solidFill>
              </a:rPr>
              <a:t>(Titus 3:1-2)</a:t>
            </a:r>
            <a:r>
              <a:rPr lang="en-US" sz="2800" dirty="0">
                <a:solidFill>
                  <a:srgbClr val="FF0000"/>
                </a:solidFill>
              </a:rPr>
              <a:t> </a:t>
            </a:r>
          </a:p>
          <a:p>
            <a:pPr algn="ctr"/>
            <a:r>
              <a:rPr lang="en-US" sz="2800" dirty="0"/>
              <a:t> </a:t>
            </a:r>
            <a:br>
              <a:rPr lang="en-US" sz="2800" dirty="0"/>
            </a:br>
            <a:r>
              <a:rPr lang="en-US" sz="2800" i="1" dirty="0"/>
              <a:t>“Do not let your adornment be merely outward –arranging the hair, wearing gold, or putting on fine apparel – rather let it be the hidden person of the heart, with the incorruptible beauty of a </a:t>
            </a:r>
            <a:r>
              <a:rPr lang="en-US" sz="2800" b="1" i="1" dirty="0"/>
              <a:t>gentle</a:t>
            </a:r>
            <a:r>
              <a:rPr lang="en-US" sz="2800" i="1" dirty="0"/>
              <a:t> and quiet spirit, which is very precious in the sight of God.” </a:t>
            </a:r>
            <a:br>
              <a:rPr lang="en-US" sz="2800" i="1" dirty="0"/>
            </a:br>
            <a:r>
              <a:rPr lang="en-US" sz="2800" b="1" dirty="0">
                <a:solidFill>
                  <a:srgbClr val="FF0000"/>
                </a:solidFill>
              </a:rPr>
              <a:t>(1 Peter 3:3-4) </a:t>
            </a:r>
            <a:endParaRPr lang="en-US" sz="2800" dirty="0">
              <a:solidFill>
                <a:srgbClr val="FF0000"/>
              </a:solidFill>
            </a:endParaRPr>
          </a:p>
        </p:txBody>
      </p:sp>
      <p:sp>
        <p:nvSpPr>
          <p:cNvPr id="2" name="TextBox 1">
            <a:extLst>
              <a:ext uri="{FF2B5EF4-FFF2-40B4-BE49-F238E27FC236}">
                <a16:creationId xmlns:a16="http://schemas.microsoft.com/office/drawing/2014/main" id="{5DE46A09-A3B9-63DA-23C7-6F4A1992CA4C}"/>
              </a:ext>
            </a:extLst>
          </p:cNvPr>
          <p:cNvSpPr txBox="1"/>
          <p:nvPr/>
        </p:nvSpPr>
        <p:spPr>
          <a:xfrm>
            <a:off x="352049" y="152400"/>
            <a:ext cx="8320483" cy="584775"/>
          </a:xfrm>
          <a:prstGeom prst="rect">
            <a:avLst/>
          </a:prstGeom>
          <a:noFill/>
        </p:spPr>
        <p:txBody>
          <a:bodyPr wrap="none" rtlCol="0">
            <a:spAutoFit/>
          </a:bodyPr>
          <a:lstStyle/>
          <a:p>
            <a:r>
              <a:rPr lang="en-US" sz="3200" b="1" dirty="0">
                <a:solidFill>
                  <a:srgbClr val="0000FF"/>
                </a:solidFill>
              </a:rPr>
              <a:t>HEAVENLY WISDOM IS GENTLE or CONSIDERATE</a:t>
            </a:r>
          </a:p>
        </p:txBody>
      </p:sp>
    </p:spTree>
    <p:extLst>
      <p:ext uri="{BB962C8B-B14F-4D97-AF65-F5344CB8AC3E}">
        <p14:creationId xmlns:p14="http://schemas.microsoft.com/office/powerpoint/2010/main" val="4287296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1000"/>
                                        <p:tgtEl>
                                          <p:spTgt spid="4">
                                            <p:txEl>
                                              <p:pRg st="1" end="1"/>
                                            </p:txEl>
                                          </p:spTgt>
                                        </p:tgtEl>
                                      </p:cBhvr>
                                    </p:animEffect>
                                    <p:anim calcmode="lin" valueType="num">
                                      <p:cBhvr>
                                        <p:cTn id="12"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04849" y="914400"/>
            <a:ext cx="7734299" cy="5632311"/>
          </a:xfrm>
          <a:prstGeom prst="rect">
            <a:avLst/>
          </a:prstGeom>
          <a:noFill/>
        </p:spPr>
        <p:txBody>
          <a:bodyPr wrap="square" rtlCol="0">
            <a:spAutoFit/>
          </a:bodyPr>
          <a:lstStyle/>
          <a:p>
            <a:r>
              <a:rPr lang="en-US" sz="2400" dirty="0"/>
              <a:t>The phrase “</a:t>
            </a:r>
            <a:r>
              <a:rPr lang="en-US" sz="2400" b="1" dirty="0"/>
              <a:t>willing to yield</a:t>
            </a:r>
            <a:r>
              <a:rPr lang="en-US" sz="2400" dirty="0"/>
              <a:t>” captures several ideas.</a:t>
            </a:r>
            <a:br>
              <a:rPr lang="en-US" sz="2400" dirty="0"/>
            </a:br>
            <a:r>
              <a:rPr lang="en-US" sz="2400" dirty="0"/>
              <a:t>From various translations: </a:t>
            </a:r>
          </a:p>
          <a:p>
            <a:endParaRPr lang="en-US" sz="2400" dirty="0"/>
          </a:p>
          <a:p>
            <a:pPr marL="342900" indent="-342900">
              <a:buFont typeface="Arial" panose="020B0604020202020204" pitchFamily="34" charset="0"/>
              <a:buChar char="•"/>
            </a:pPr>
            <a:r>
              <a:rPr lang="en-US" sz="2400" b="1" dirty="0"/>
              <a:t>“easy to be entreated” 	ASV</a:t>
            </a:r>
          </a:p>
          <a:p>
            <a:pPr marL="342900" indent="-342900">
              <a:buFont typeface="Arial" panose="020B0604020202020204" pitchFamily="34" charset="0"/>
              <a:buChar char="•"/>
            </a:pPr>
            <a:r>
              <a:rPr lang="en-US" sz="2400" b="1" dirty="0"/>
              <a:t>“easy to be intreated”	KJV</a:t>
            </a:r>
          </a:p>
          <a:p>
            <a:pPr marL="342900" indent="-342900">
              <a:buFont typeface="Arial" panose="020B0604020202020204" pitchFamily="34" charset="0"/>
              <a:buChar char="•"/>
            </a:pPr>
            <a:r>
              <a:rPr lang="en-US" sz="2400" b="1" dirty="0"/>
              <a:t>“open to reason”		ESV and RSV</a:t>
            </a:r>
          </a:p>
          <a:p>
            <a:pPr marL="342900" indent="-342900">
              <a:buFont typeface="Arial" panose="020B0604020202020204" pitchFamily="34" charset="0"/>
              <a:buChar char="•"/>
            </a:pPr>
            <a:r>
              <a:rPr lang="en-US" sz="2400" b="1" dirty="0"/>
              <a:t>“submissive”		LSB and NIV</a:t>
            </a:r>
          </a:p>
          <a:p>
            <a:pPr marL="342900" indent="-342900">
              <a:buFont typeface="Arial" panose="020B0604020202020204" pitchFamily="34" charset="0"/>
              <a:buChar char="•"/>
            </a:pPr>
            <a:r>
              <a:rPr lang="en-US" sz="2400" b="1" dirty="0"/>
              <a:t>“reasonable”		NASB and NASB1995</a:t>
            </a:r>
          </a:p>
          <a:p>
            <a:pPr marL="342900" indent="-342900">
              <a:buFont typeface="Arial" panose="020B0604020202020204" pitchFamily="34" charset="0"/>
              <a:buChar char="•"/>
            </a:pPr>
            <a:r>
              <a:rPr lang="en-US" sz="2400" b="1" dirty="0"/>
              <a:t>“accommodating”		NET</a:t>
            </a:r>
          </a:p>
          <a:p>
            <a:pPr marL="342900" indent="-342900">
              <a:buFont typeface="Arial" panose="020B0604020202020204" pitchFamily="34" charset="0"/>
              <a:buChar char="•"/>
            </a:pPr>
            <a:r>
              <a:rPr lang="en-US" sz="2400" b="1" dirty="0"/>
              <a:t>“compliant”		CSB</a:t>
            </a:r>
          </a:p>
          <a:p>
            <a:pPr marL="342900" indent="-342900">
              <a:buFont typeface="Arial" panose="020B0604020202020204" pitchFamily="34" charset="0"/>
              <a:buChar char="•"/>
            </a:pPr>
            <a:r>
              <a:rPr lang="en-US" sz="2400" b="1" dirty="0"/>
              <a:t>“obedient”			CEB</a:t>
            </a:r>
          </a:p>
          <a:p>
            <a:endParaRPr lang="en-US" sz="2400" dirty="0"/>
          </a:p>
          <a:p>
            <a:r>
              <a:rPr lang="en-US" sz="2400" dirty="0"/>
              <a:t>The Greek word is </a:t>
            </a:r>
            <a:r>
              <a:rPr lang="en-US" sz="2400" i="1" dirty="0" err="1"/>
              <a:t>eupeithes</a:t>
            </a:r>
            <a:r>
              <a:rPr lang="en-US" sz="2400" dirty="0"/>
              <a:t> which means “ready to obey” (</a:t>
            </a:r>
            <a:r>
              <a:rPr lang="en-US" sz="2400" i="1" dirty="0" err="1"/>
              <a:t>eu</a:t>
            </a:r>
            <a:r>
              <a:rPr lang="en-US" sz="2400" dirty="0"/>
              <a:t>, “well,” </a:t>
            </a:r>
            <a:r>
              <a:rPr lang="en-US" sz="2400" i="1" dirty="0" err="1"/>
              <a:t>peithomai</a:t>
            </a:r>
            <a:r>
              <a:rPr lang="en-US" sz="2400" dirty="0"/>
              <a:t>, “to obey, to be persuaded”) – (“W.E. Vine’s Expository Dictionary of New Testament Words”)</a:t>
            </a:r>
          </a:p>
        </p:txBody>
      </p:sp>
      <p:sp>
        <p:nvSpPr>
          <p:cNvPr id="2" name="TextBox 1"/>
          <p:cNvSpPr txBox="1"/>
          <p:nvPr/>
        </p:nvSpPr>
        <p:spPr>
          <a:xfrm>
            <a:off x="564460" y="235089"/>
            <a:ext cx="8015079" cy="584775"/>
          </a:xfrm>
          <a:prstGeom prst="rect">
            <a:avLst/>
          </a:prstGeom>
          <a:noFill/>
        </p:spPr>
        <p:txBody>
          <a:bodyPr wrap="none" rtlCol="0">
            <a:spAutoFit/>
          </a:bodyPr>
          <a:lstStyle/>
          <a:p>
            <a:r>
              <a:rPr lang="en-US" sz="3200" b="1" dirty="0">
                <a:solidFill>
                  <a:srgbClr val="0000FF"/>
                </a:solidFill>
              </a:rPr>
              <a:t>HEAVENLY WISDOM IS WILLINGNESS TO YIELD</a:t>
            </a:r>
          </a:p>
        </p:txBody>
      </p:sp>
    </p:spTree>
    <p:extLst>
      <p:ext uri="{BB962C8B-B14F-4D97-AF65-F5344CB8AC3E}">
        <p14:creationId xmlns:p14="http://schemas.microsoft.com/office/powerpoint/2010/main" val="1832078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9390" y="914400"/>
            <a:ext cx="8305800" cy="6124754"/>
          </a:xfrm>
          <a:prstGeom prst="rect">
            <a:avLst/>
          </a:prstGeom>
          <a:noFill/>
        </p:spPr>
        <p:txBody>
          <a:bodyPr wrap="square" rtlCol="0">
            <a:spAutoFit/>
          </a:bodyPr>
          <a:lstStyle/>
          <a:p>
            <a:pPr algn="ctr"/>
            <a:r>
              <a:rPr lang="en-US" sz="2800" i="1" dirty="0"/>
              <a:t>“But Peter and the other apostles answered and said: ‘We </a:t>
            </a:r>
            <a:r>
              <a:rPr lang="en-US" sz="2800" b="1" i="1" dirty="0"/>
              <a:t>ought to obey God </a:t>
            </a:r>
            <a:r>
              <a:rPr lang="en-US" sz="2800" i="1" dirty="0"/>
              <a:t>rather than men’ … ‘And we are His witnesses to these things, and so also is the Holy Spirit whom God has given to </a:t>
            </a:r>
            <a:r>
              <a:rPr lang="en-US" sz="2800" b="1" i="1" dirty="0"/>
              <a:t>those who obey Him</a:t>
            </a:r>
            <a:r>
              <a:rPr lang="en-US" sz="2800" i="1" dirty="0"/>
              <a:t>.’” </a:t>
            </a:r>
            <a:r>
              <a:rPr lang="en-US" sz="2800" b="1" dirty="0">
                <a:solidFill>
                  <a:srgbClr val="FF0000"/>
                </a:solidFill>
              </a:rPr>
              <a:t>(Acts 5:29, 32) </a:t>
            </a:r>
            <a:br>
              <a:rPr lang="en-US" sz="2800" dirty="0"/>
            </a:br>
            <a:endParaRPr lang="en-US" sz="2800" dirty="0"/>
          </a:p>
          <a:p>
            <a:pPr algn="ctr"/>
            <a:r>
              <a:rPr lang="en-US" sz="2800" i="1" dirty="0"/>
              <a:t>“And do not be drunk with wine, in which is dissipation; but be filled with the Spirit, speaking to one another in psalms and hymns and spiritual songs, singing and making melody in your heart to the Lord, giving thanks always for all things to God the Father in the name of our Lord Jesus Christ, </a:t>
            </a:r>
            <a:r>
              <a:rPr lang="en-US" sz="2800" b="1" i="1" dirty="0"/>
              <a:t>submitting to one another </a:t>
            </a:r>
            <a:r>
              <a:rPr lang="en-US" sz="2800" i="1" dirty="0"/>
              <a:t>in the fear of God.”</a:t>
            </a:r>
            <a:r>
              <a:rPr lang="en-US" sz="2800" b="1" i="1" dirty="0"/>
              <a:t> </a:t>
            </a:r>
            <a:r>
              <a:rPr lang="en-US" sz="2800" b="1" dirty="0">
                <a:solidFill>
                  <a:srgbClr val="FF0000"/>
                </a:solidFill>
              </a:rPr>
              <a:t>(Ephesians 5:18-21) </a:t>
            </a:r>
            <a:endParaRPr lang="en-US" sz="2800" dirty="0">
              <a:solidFill>
                <a:srgbClr val="FF0000"/>
              </a:solidFill>
            </a:endParaRPr>
          </a:p>
          <a:p>
            <a:pPr algn="ctr"/>
            <a:r>
              <a:rPr lang="en-US" sz="2800" b="1" dirty="0"/>
              <a:t> </a:t>
            </a:r>
            <a:endParaRPr lang="en-US" sz="2800" dirty="0"/>
          </a:p>
        </p:txBody>
      </p:sp>
      <p:sp>
        <p:nvSpPr>
          <p:cNvPr id="2" name="TextBox 1"/>
          <p:cNvSpPr txBox="1"/>
          <p:nvPr/>
        </p:nvSpPr>
        <p:spPr>
          <a:xfrm>
            <a:off x="504751" y="167639"/>
            <a:ext cx="8015079" cy="584775"/>
          </a:xfrm>
          <a:prstGeom prst="rect">
            <a:avLst/>
          </a:prstGeom>
          <a:noFill/>
        </p:spPr>
        <p:txBody>
          <a:bodyPr wrap="none" rtlCol="0">
            <a:spAutoFit/>
          </a:bodyPr>
          <a:lstStyle/>
          <a:p>
            <a:r>
              <a:rPr lang="en-US" sz="3200" b="1" dirty="0">
                <a:solidFill>
                  <a:srgbClr val="0000FF"/>
                </a:solidFill>
              </a:rPr>
              <a:t>HEAVENLY WISDOM IS WILLINGNESS TO YIELD</a:t>
            </a:r>
          </a:p>
        </p:txBody>
      </p:sp>
    </p:spTree>
    <p:extLst>
      <p:ext uri="{BB962C8B-B14F-4D97-AF65-F5344CB8AC3E}">
        <p14:creationId xmlns:p14="http://schemas.microsoft.com/office/powerpoint/2010/main" val="486015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9390" y="1228397"/>
            <a:ext cx="8305800" cy="4401205"/>
          </a:xfrm>
          <a:prstGeom prst="rect">
            <a:avLst/>
          </a:prstGeom>
          <a:noFill/>
        </p:spPr>
        <p:txBody>
          <a:bodyPr wrap="square" rtlCol="0">
            <a:spAutoFit/>
          </a:bodyPr>
          <a:lstStyle/>
          <a:p>
            <a:pPr algn="ctr"/>
            <a:r>
              <a:rPr lang="en-US" sz="2800" i="1" dirty="0"/>
              <a:t>“Obey those who rule over you, and </a:t>
            </a:r>
            <a:r>
              <a:rPr lang="en-US" sz="2800" b="1" i="1" dirty="0"/>
              <a:t>be submissive</a:t>
            </a:r>
            <a:r>
              <a:rPr lang="en-US" sz="2800" i="1" dirty="0"/>
              <a:t>, for they watch out for your souls, as those who must give account. Let them do so with joy and not with grief, for that would be unprofitable for you.” </a:t>
            </a:r>
            <a:r>
              <a:rPr lang="en-US" sz="2800" b="1" dirty="0">
                <a:solidFill>
                  <a:srgbClr val="FF0000"/>
                </a:solidFill>
              </a:rPr>
              <a:t>(Hebrews 13:17) </a:t>
            </a:r>
            <a:endParaRPr lang="en-US" sz="2800" dirty="0">
              <a:solidFill>
                <a:srgbClr val="FF0000"/>
              </a:solidFill>
            </a:endParaRPr>
          </a:p>
          <a:p>
            <a:pPr algn="ctr"/>
            <a:endParaRPr lang="en-US" sz="2800" dirty="0"/>
          </a:p>
          <a:p>
            <a:pPr algn="ctr"/>
            <a:r>
              <a:rPr lang="en-US" sz="2800" b="1" dirty="0"/>
              <a:t> </a:t>
            </a:r>
            <a:r>
              <a:rPr lang="en-US" sz="2800" i="1" dirty="0"/>
              <a:t>“Likewise you younger people, </a:t>
            </a:r>
            <a:r>
              <a:rPr lang="en-US" sz="2800" b="1" i="1" dirty="0"/>
              <a:t>submit yourselves </a:t>
            </a:r>
            <a:r>
              <a:rPr lang="en-US" sz="2800" i="1" dirty="0"/>
              <a:t>to your elders. Yes, all of you be submissive to one another, and be clothed with humility, for ‘God resists the proud, but gives grace to the humble.’” </a:t>
            </a:r>
            <a:r>
              <a:rPr lang="en-US" sz="2800" b="1" dirty="0">
                <a:solidFill>
                  <a:srgbClr val="FF0000"/>
                </a:solidFill>
              </a:rPr>
              <a:t>(1 Peter 5:5)</a:t>
            </a:r>
            <a:endParaRPr lang="en-US" sz="2800" dirty="0">
              <a:solidFill>
                <a:srgbClr val="FF0000"/>
              </a:solidFill>
            </a:endParaRPr>
          </a:p>
          <a:p>
            <a:pPr algn="ctr"/>
            <a:endParaRPr lang="en-US" sz="2800" dirty="0"/>
          </a:p>
        </p:txBody>
      </p:sp>
      <p:sp>
        <p:nvSpPr>
          <p:cNvPr id="3" name="TextBox 2">
            <a:extLst>
              <a:ext uri="{FF2B5EF4-FFF2-40B4-BE49-F238E27FC236}">
                <a16:creationId xmlns:a16="http://schemas.microsoft.com/office/drawing/2014/main" id="{5D37B789-A4D6-1AB3-2072-5161653AD6C1}"/>
              </a:ext>
            </a:extLst>
          </p:cNvPr>
          <p:cNvSpPr txBox="1"/>
          <p:nvPr/>
        </p:nvSpPr>
        <p:spPr>
          <a:xfrm>
            <a:off x="504751" y="167639"/>
            <a:ext cx="8015079" cy="584775"/>
          </a:xfrm>
          <a:prstGeom prst="rect">
            <a:avLst/>
          </a:prstGeom>
          <a:noFill/>
        </p:spPr>
        <p:txBody>
          <a:bodyPr wrap="none" rtlCol="0">
            <a:spAutoFit/>
          </a:bodyPr>
          <a:lstStyle/>
          <a:p>
            <a:r>
              <a:rPr lang="en-US" sz="3200" b="1" dirty="0">
                <a:solidFill>
                  <a:srgbClr val="0000FF"/>
                </a:solidFill>
              </a:rPr>
              <a:t>HEAVENLY WISDOM IS WILLINGNESS TO YIELD</a:t>
            </a:r>
          </a:p>
        </p:txBody>
      </p:sp>
    </p:spTree>
    <p:extLst>
      <p:ext uri="{BB962C8B-B14F-4D97-AF65-F5344CB8AC3E}">
        <p14:creationId xmlns:p14="http://schemas.microsoft.com/office/powerpoint/2010/main" val="53998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1371600"/>
            <a:ext cx="8305800" cy="4401205"/>
          </a:xfrm>
          <a:prstGeom prst="rect">
            <a:avLst/>
          </a:prstGeom>
          <a:noFill/>
        </p:spPr>
        <p:txBody>
          <a:bodyPr wrap="square" rtlCol="0">
            <a:spAutoFit/>
          </a:bodyPr>
          <a:lstStyle/>
          <a:p>
            <a:pPr algn="ctr"/>
            <a:r>
              <a:rPr lang="en-US" sz="2800" i="1" dirty="0"/>
              <a:t>“Blessed are the </a:t>
            </a:r>
            <a:r>
              <a:rPr lang="en-US" sz="2800" b="1" i="1" dirty="0"/>
              <a:t>merciful</a:t>
            </a:r>
            <a:r>
              <a:rPr lang="en-US" sz="2800" i="1" dirty="0"/>
              <a:t>, for they shall obtain mercy.”</a:t>
            </a:r>
            <a:br>
              <a:rPr lang="en-US" sz="2800" i="1" dirty="0"/>
            </a:br>
            <a:r>
              <a:rPr lang="en-US" sz="2800" b="1" dirty="0">
                <a:solidFill>
                  <a:srgbClr val="FF0000"/>
                </a:solidFill>
              </a:rPr>
              <a:t>(Matthew 5:7) </a:t>
            </a:r>
            <a:br>
              <a:rPr lang="en-US" sz="2800" dirty="0"/>
            </a:br>
            <a:endParaRPr lang="en-US" sz="2800" dirty="0"/>
          </a:p>
          <a:p>
            <a:pPr algn="ctr"/>
            <a:r>
              <a:rPr lang="en-US" sz="2800" i="1" dirty="0"/>
              <a:t>“Therefore bear </a:t>
            </a:r>
            <a:r>
              <a:rPr lang="en-US" sz="2800" b="1" i="1" dirty="0"/>
              <a:t>fruits worthy of repentance</a:t>
            </a:r>
            <a:r>
              <a:rPr lang="en-US" sz="2800" i="1" dirty="0"/>
              <a:t>, and do not begin to say to yourselves, ‘We have Abraham as our father.’ For I say to you that God is able to raise up children to Abraham from these stones.” </a:t>
            </a:r>
            <a:r>
              <a:rPr lang="en-US" sz="2800" b="1" dirty="0">
                <a:solidFill>
                  <a:srgbClr val="FF0000"/>
                </a:solidFill>
              </a:rPr>
              <a:t>(Luke 3:8) </a:t>
            </a:r>
            <a:br>
              <a:rPr lang="en-US" sz="2800" i="1" dirty="0"/>
            </a:br>
            <a:endParaRPr lang="en-US" sz="2800" i="1" dirty="0"/>
          </a:p>
          <a:p>
            <a:pPr algn="ctr"/>
            <a:r>
              <a:rPr lang="en-US" sz="2800" i="1" dirty="0"/>
              <a:t>“Therefore be </a:t>
            </a:r>
            <a:r>
              <a:rPr lang="en-US" sz="2800" b="1" i="1" dirty="0"/>
              <a:t>merciful</a:t>
            </a:r>
            <a:r>
              <a:rPr lang="en-US" sz="2800" i="1" dirty="0"/>
              <a:t>, just as your Father also is merciful.” </a:t>
            </a:r>
            <a:r>
              <a:rPr lang="en-US" sz="2800" b="1" dirty="0">
                <a:solidFill>
                  <a:srgbClr val="FF0000"/>
                </a:solidFill>
              </a:rPr>
              <a:t>(Luke 6:36) </a:t>
            </a:r>
            <a:endParaRPr lang="en-US" sz="2800" i="1" dirty="0">
              <a:solidFill>
                <a:srgbClr val="FF0000"/>
              </a:solidFill>
            </a:endParaRPr>
          </a:p>
        </p:txBody>
      </p:sp>
      <p:sp>
        <p:nvSpPr>
          <p:cNvPr id="2" name="TextBox 1"/>
          <p:cNvSpPr txBox="1"/>
          <p:nvPr/>
        </p:nvSpPr>
        <p:spPr>
          <a:xfrm>
            <a:off x="255895" y="76200"/>
            <a:ext cx="8632209" cy="1077218"/>
          </a:xfrm>
          <a:prstGeom prst="rect">
            <a:avLst/>
          </a:prstGeom>
          <a:noFill/>
        </p:spPr>
        <p:txBody>
          <a:bodyPr wrap="square" rtlCol="0">
            <a:spAutoFit/>
          </a:bodyPr>
          <a:lstStyle/>
          <a:p>
            <a:pPr algn="ctr"/>
            <a:r>
              <a:rPr lang="en-US" sz="3200" b="1" dirty="0">
                <a:solidFill>
                  <a:srgbClr val="0000FF"/>
                </a:solidFill>
              </a:rPr>
              <a:t>HEAVENLY WISDOM IS FULL OF</a:t>
            </a:r>
          </a:p>
          <a:p>
            <a:pPr algn="ctr"/>
            <a:r>
              <a:rPr lang="en-US" sz="3200" b="1" dirty="0">
                <a:solidFill>
                  <a:srgbClr val="0000FF"/>
                </a:solidFill>
              </a:rPr>
              <a:t> MERCY AND GOOD FRUITS</a:t>
            </a:r>
          </a:p>
        </p:txBody>
      </p:sp>
    </p:spTree>
    <p:extLst>
      <p:ext uri="{BB962C8B-B14F-4D97-AF65-F5344CB8AC3E}">
        <p14:creationId xmlns:p14="http://schemas.microsoft.com/office/powerpoint/2010/main" val="3681609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600200"/>
            <a:ext cx="8305800" cy="3539430"/>
          </a:xfrm>
          <a:prstGeom prst="rect">
            <a:avLst/>
          </a:prstGeom>
          <a:noFill/>
        </p:spPr>
        <p:txBody>
          <a:bodyPr wrap="square" rtlCol="0">
            <a:spAutoFit/>
          </a:bodyPr>
          <a:lstStyle/>
          <a:p>
            <a:pPr algn="ctr"/>
            <a:r>
              <a:rPr lang="en-US" sz="2800" dirty="0"/>
              <a:t>“</a:t>
            </a:r>
            <a:r>
              <a:rPr lang="en-US" sz="2800" i="1" dirty="0"/>
              <a:t>For God is my witness, how greatly I long for you all with the affection of Jesus Christ. And this I pray, that your love may abound still more and more in knowledge and all discernment, that you may approve the things that are excellent, that you may be sincere and without offense till the day of Christ, being </a:t>
            </a:r>
            <a:r>
              <a:rPr lang="en-US" sz="2800" b="1" i="1" dirty="0"/>
              <a:t>filled with the fruits of righteousness</a:t>
            </a:r>
            <a:r>
              <a:rPr lang="en-US" sz="2800" i="1" dirty="0"/>
              <a:t> which are by Jesus Christ, to the glory and praise of God.” </a:t>
            </a:r>
            <a:r>
              <a:rPr lang="en-US" sz="2800" b="1" dirty="0">
                <a:solidFill>
                  <a:srgbClr val="FF0000"/>
                </a:solidFill>
              </a:rPr>
              <a:t>(Philippians 1:8-11)</a:t>
            </a:r>
            <a:endParaRPr lang="en-US" sz="2800" i="1" dirty="0">
              <a:solidFill>
                <a:srgbClr val="FF0000"/>
              </a:solidFill>
            </a:endParaRPr>
          </a:p>
        </p:txBody>
      </p:sp>
      <p:sp>
        <p:nvSpPr>
          <p:cNvPr id="3" name="TextBox 2">
            <a:extLst>
              <a:ext uri="{FF2B5EF4-FFF2-40B4-BE49-F238E27FC236}">
                <a16:creationId xmlns:a16="http://schemas.microsoft.com/office/drawing/2014/main" id="{3774F95A-776A-4939-BED2-D96530FE0DB0}"/>
              </a:ext>
            </a:extLst>
          </p:cNvPr>
          <p:cNvSpPr txBox="1"/>
          <p:nvPr/>
        </p:nvSpPr>
        <p:spPr>
          <a:xfrm>
            <a:off x="255895" y="76200"/>
            <a:ext cx="8632209" cy="1077218"/>
          </a:xfrm>
          <a:prstGeom prst="rect">
            <a:avLst/>
          </a:prstGeom>
          <a:noFill/>
        </p:spPr>
        <p:txBody>
          <a:bodyPr wrap="square" rtlCol="0">
            <a:spAutoFit/>
          </a:bodyPr>
          <a:lstStyle/>
          <a:p>
            <a:pPr algn="ctr"/>
            <a:r>
              <a:rPr lang="en-US" sz="3200" b="1" dirty="0">
                <a:solidFill>
                  <a:srgbClr val="0000FF"/>
                </a:solidFill>
              </a:rPr>
              <a:t>HEAVENLY WISDOM IS FULL OF</a:t>
            </a:r>
          </a:p>
          <a:p>
            <a:pPr algn="ctr"/>
            <a:r>
              <a:rPr lang="en-US" sz="3200" b="1" dirty="0">
                <a:solidFill>
                  <a:srgbClr val="0000FF"/>
                </a:solidFill>
              </a:rPr>
              <a:t> MERCY AND GOOD FRUITS</a:t>
            </a:r>
          </a:p>
        </p:txBody>
      </p:sp>
    </p:spTree>
    <p:extLst>
      <p:ext uri="{BB962C8B-B14F-4D97-AF65-F5344CB8AC3E}">
        <p14:creationId xmlns:p14="http://schemas.microsoft.com/office/powerpoint/2010/main" val="3468164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146061"/>
            <a:ext cx="8305800" cy="5262979"/>
          </a:xfrm>
          <a:prstGeom prst="rect">
            <a:avLst/>
          </a:prstGeom>
          <a:noFill/>
        </p:spPr>
        <p:txBody>
          <a:bodyPr wrap="square" rtlCol="0">
            <a:spAutoFit/>
          </a:bodyPr>
          <a:lstStyle/>
          <a:p>
            <a:pPr algn="ctr"/>
            <a:r>
              <a:rPr lang="en-US" sz="2800" i="1" dirty="0"/>
              <a:t>“For the Lord your God is God of gods and Lord of lords, the great God, mighty and awesome, who </a:t>
            </a:r>
            <a:r>
              <a:rPr lang="en-US" sz="2800" b="1" i="1" dirty="0"/>
              <a:t>shows no partiality </a:t>
            </a:r>
            <a:r>
              <a:rPr lang="en-US" sz="2800" i="1" dirty="0"/>
              <a:t>nor takes a bribe. He administers justice for the fatherless and the widow, and loves the stranger, giving him food and clothing. Therefore love the stranger, for you were strangers in the land of Egypt.” </a:t>
            </a:r>
            <a:r>
              <a:rPr lang="en-US" sz="2800" b="1" dirty="0">
                <a:solidFill>
                  <a:srgbClr val="FF0000"/>
                </a:solidFill>
              </a:rPr>
              <a:t>(Deuteronomy 10:17-18)</a:t>
            </a:r>
          </a:p>
          <a:p>
            <a:pPr algn="ctr"/>
            <a:endParaRPr lang="en-US" sz="2800" dirty="0"/>
          </a:p>
          <a:p>
            <a:pPr algn="ctr"/>
            <a:r>
              <a:rPr lang="en-US" sz="2800" i="1" dirty="0"/>
              <a:t>“Then Peter opened his mouth and said: ‘In truth I perceive that God </a:t>
            </a:r>
            <a:r>
              <a:rPr lang="en-US" sz="2800" b="1" i="1" dirty="0"/>
              <a:t>shows no partiality</a:t>
            </a:r>
            <a:r>
              <a:rPr lang="en-US" sz="2800" i="1" dirty="0"/>
              <a:t>.’” </a:t>
            </a:r>
            <a:r>
              <a:rPr lang="en-US" sz="2800" b="1" dirty="0">
                <a:solidFill>
                  <a:srgbClr val="FF0000"/>
                </a:solidFill>
              </a:rPr>
              <a:t>(Acts 10:34) </a:t>
            </a:r>
            <a:br>
              <a:rPr lang="en-US" sz="2800" dirty="0"/>
            </a:br>
            <a:endParaRPr lang="en-US" sz="2800" dirty="0"/>
          </a:p>
          <a:p>
            <a:pPr algn="ctr"/>
            <a:r>
              <a:rPr lang="en-US" sz="2800" i="1" dirty="0"/>
              <a:t>“For there is </a:t>
            </a:r>
            <a:r>
              <a:rPr lang="en-US" sz="2800" b="1" i="1" dirty="0"/>
              <a:t>no partiality with God</a:t>
            </a:r>
            <a:r>
              <a:rPr lang="en-US" sz="2800" i="1" dirty="0"/>
              <a:t>.” </a:t>
            </a:r>
            <a:r>
              <a:rPr lang="en-US" sz="2800" b="1" dirty="0">
                <a:solidFill>
                  <a:srgbClr val="FF0000"/>
                </a:solidFill>
              </a:rPr>
              <a:t>(Romans 2:11) </a:t>
            </a:r>
          </a:p>
        </p:txBody>
      </p:sp>
      <p:sp>
        <p:nvSpPr>
          <p:cNvPr id="5" name="TextBox 4">
            <a:extLst>
              <a:ext uri="{FF2B5EF4-FFF2-40B4-BE49-F238E27FC236}">
                <a16:creationId xmlns:a16="http://schemas.microsoft.com/office/drawing/2014/main" id="{DD9BB58C-4C17-F8BB-463C-FE7035BFA7AF}"/>
              </a:ext>
            </a:extLst>
          </p:cNvPr>
          <p:cNvSpPr txBox="1"/>
          <p:nvPr/>
        </p:nvSpPr>
        <p:spPr>
          <a:xfrm>
            <a:off x="255895" y="68843"/>
            <a:ext cx="8632209" cy="1077218"/>
          </a:xfrm>
          <a:prstGeom prst="rect">
            <a:avLst/>
          </a:prstGeom>
          <a:noFill/>
        </p:spPr>
        <p:txBody>
          <a:bodyPr wrap="square" rtlCol="0">
            <a:spAutoFit/>
          </a:bodyPr>
          <a:lstStyle/>
          <a:p>
            <a:pPr algn="ctr"/>
            <a:r>
              <a:rPr lang="en-US" sz="3200" b="1" dirty="0">
                <a:solidFill>
                  <a:srgbClr val="0000FF"/>
                </a:solidFill>
              </a:rPr>
              <a:t>HEAVENLY WISDOM IS</a:t>
            </a:r>
            <a:br>
              <a:rPr lang="en-US" sz="3200" b="1" dirty="0">
                <a:solidFill>
                  <a:srgbClr val="0000FF"/>
                </a:solidFill>
              </a:rPr>
            </a:br>
            <a:r>
              <a:rPr lang="en-US" sz="3200" b="1" dirty="0">
                <a:solidFill>
                  <a:srgbClr val="0000FF"/>
                </a:solidFill>
              </a:rPr>
              <a:t>WITHOUT PARTIALITY OR FAVORITISM</a:t>
            </a:r>
          </a:p>
        </p:txBody>
      </p:sp>
    </p:spTree>
    <p:extLst>
      <p:ext uri="{BB962C8B-B14F-4D97-AF65-F5344CB8AC3E}">
        <p14:creationId xmlns:p14="http://schemas.microsoft.com/office/powerpoint/2010/main" val="2464644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D81FA-7667-DBA9-107A-2D6563F172B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A6A5668-8F32-DAEC-AA89-67A860EC55F2}"/>
              </a:ext>
            </a:extLst>
          </p:cNvPr>
          <p:cNvSpPr txBox="1"/>
          <p:nvPr/>
        </p:nvSpPr>
        <p:spPr>
          <a:xfrm>
            <a:off x="419099" y="1524000"/>
            <a:ext cx="8305800" cy="4401205"/>
          </a:xfrm>
          <a:prstGeom prst="rect">
            <a:avLst/>
          </a:prstGeom>
          <a:noFill/>
        </p:spPr>
        <p:txBody>
          <a:bodyPr wrap="square" rtlCol="0">
            <a:spAutoFit/>
          </a:bodyPr>
          <a:lstStyle/>
          <a:p>
            <a:pPr algn="ctr"/>
            <a:r>
              <a:rPr lang="en-US" sz="2800" i="1" dirty="0"/>
              <a:t>“My brethren, do not hold the faith of our Lord Jesus Christ, the Lord of glory, with </a:t>
            </a:r>
            <a:r>
              <a:rPr lang="en-US" sz="2800" b="1" i="1" dirty="0"/>
              <a:t>partiality</a:t>
            </a:r>
            <a:r>
              <a:rPr lang="en-US" sz="2800" i="1" dirty="0"/>
              <a:t>. For if there should come into your assembly a man with gold rings, in fine apparel, and there should also come in a poor man in filthy clothes, and you pay attention to the one wearing the fine clothes and say to him, ‘You sit here in a good place,’ and say to the poor man, ‘You stand there,’ or, ‘Sit here at my footstool,’ have you not shown </a:t>
            </a:r>
            <a:r>
              <a:rPr lang="en-US" sz="2800" b="1" i="1" dirty="0"/>
              <a:t>partiality</a:t>
            </a:r>
            <a:r>
              <a:rPr lang="en-US" sz="2800" i="1" dirty="0"/>
              <a:t> among yourselves, and become judges with evil thoughts?” </a:t>
            </a:r>
            <a:r>
              <a:rPr lang="en-US" sz="2800" b="1" dirty="0">
                <a:solidFill>
                  <a:srgbClr val="FF0000"/>
                </a:solidFill>
              </a:rPr>
              <a:t>(James 2:1-4)</a:t>
            </a:r>
            <a:endParaRPr lang="en-US" sz="2800" dirty="0">
              <a:solidFill>
                <a:srgbClr val="FF0000"/>
              </a:solidFill>
            </a:endParaRPr>
          </a:p>
        </p:txBody>
      </p:sp>
      <p:sp>
        <p:nvSpPr>
          <p:cNvPr id="5" name="TextBox 4">
            <a:extLst>
              <a:ext uri="{FF2B5EF4-FFF2-40B4-BE49-F238E27FC236}">
                <a16:creationId xmlns:a16="http://schemas.microsoft.com/office/drawing/2014/main" id="{3DE5EBA9-4D82-E264-00C5-ECF9EBD49CF3}"/>
              </a:ext>
            </a:extLst>
          </p:cNvPr>
          <p:cNvSpPr txBox="1"/>
          <p:nvPr/>
        </p:nvSpPr>
        <p:spPr>
          <a:xfrm>
            <a:off x="255895" y="68843"/>
            <a:ext cx="8632209" cy="1077218"/>
          </a:xfrm>
          <a:prstGeom prst="rect">
            <a:avLst/>
          </a:prstGeom>
          <a:noFill/>
        </p:spPr>
        <p:txBody>
          <a:bodyPr wrap="square" rtlCol="0">
            <a:spAutoFit/>
          </a:bodyPr>
          <a:lstStyle/>
          <a:p>
            <a:pPr algn="ctr"/>
            <a:r>
              <a:rPr lang="en-US" sz="3200" b="1" dirty="0">
                <a:solidFill>
                  <a:srgbClr val="0000FF"/>
                </a:solidFill>
              </a:rPr>
              <a:t>HEAVENLY WISDOM IS</a:t>
            </a:r>
            <a:br>
              <a:rPr lang="en-US" sz="3200" b="1" dirty="0">
                <a:solidFill>
                  <a:srgbClr val="0000FF"/>
                </a:solidFill>
              </a:rPr>
            </a:br>
            <a:r>
              <a:rPr lang="en-US" sz="3200" b="1" dirty="0">
                <a:solidFill>
                  <a:srgbClr val="0000FF"/>
                </a:solidFill>
              </a:rPr>
              <a:t>WITHOUT PARTIALITY OR FAVORITISM</a:t>
            </a:r>
          </a:p>
        </p:txBody>
      </p:sp>
    </p:spTree>
    <p:extLst>
      <p:ext uri="{BB962C8B-B14F-4D97-AF65-F5344CB8AC3E}">
        <p14:creationId xmlns:p14="http://schemas.microsoft.com/office/powerpoint/2010/main" val="904668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0"/>
            <a:ext cx="8305800" cy="5262979"/>
          </a:xfrm>
          <a:prstGeom prst="rect">
            <a:avLst/>
          </a:prstGeom>
          <a:noFill/>
        </p:spPr>
        <p:txBody>
          <a:bodyPr wrap="square" rtlCol="0">
            <a:spAutoFit/>
          </a:bodyPr>
          <a:lstStyle/>
          <a:p>
            <a:pPr algn="ctr"/>
            <a:r>
              <a:rPr lang="en-US" sz="2800" i="1" dirty="0"/>
              <a:t>“</a:t>
            </a:r>
            <a:r>
              <a:rPr lang="en-US" sz="2800" b="1" i="1" dirty="0"/>
              <a:t>Hypocrites</a:t>
            </a:r>
            <a:r>
              <a:rPr lang="en-US" sz="2800" i="1" dirty="0"/>
              <a:t>! Well did Isaiah prophesy about you, saying: ‘These people draw near to Me with their mouth, and honor Me with their lips, but their heart is far from Me. And in vain they worship Me, teaching as doctrines the commandments of men.’” </a:t>
            </a:r>
            <a:br>
              <a:rPr lang="en-US" sz="2800" i="1" dirty="0"/>
            </a:br>
            <a:r>
              <a:rPr lang="en-US" sz="2800" b="1" dirty="0">
                <a:solidFill>
                  <a:srgbClr val="FF0000"/>
                </a:solidFill>
              </a:rPr>
              <a:t>(Matthew 15:7-9) </a:t>
            </a:r>
            <a:br>
              <a:rPr lang="en-US" sz="2800" dirty="0"/>
            </a:br>
            <a:endParaRPr lang="en-US" sz="2800" dirty="0"/>
          </a:p>
          <a:p>
            <a:pPr algn="ctr"/>
            <a:r>
              <a:rPr lang="en-US" sz="2800" i="1" dirty="0"/>
              <a:t>“In the meantime, when an innumerable multitude of people had gathered together, so that they trampled one another, He began to say to His disciples first of all, ‘Beware of the leaven of the Pharisees, which is </a:t>
            </a:r>
            <a:r>
              <a:rPr lang="en-US" sz="2800" b="1" i="1" dirty="0"/>
              <a:t>hypocrisy</a:t>
            </a:r>
            <a:r>
              <a:rPr lang="en-US" sz="2800" i="1" dirty="0"/>
              <a:t>.’” </a:t>
            </a:r>
            <a:r>
              <a:rPr lang="en-US" sz="2800" b="1" dirty="0">
                <a:solidFill>
                  <a:srgbClr val="FF0000"/>
                </a:solidFill>
              </a:rPr>
              <a:t>(Luke 12:1)</a:t>
            </a:r>
            <a:r>
              <a:rPr lang="en-US" sz="2800" dirty="0">
                <a:solidFill>
                  <a:srgbClr val="FF0000"/>
                </a:solidFill>
              </a:rPr>
              <a:t> </a:t>
            </a:r>
            <a:endParaRPr lang="en-US" sz="2800" i="1" dirty="0">
              <a:solidFill>
                <a:srgbClr val="FF0000"/>
              </a:solidFill>
            </a:endParaRPr>
          </a:p>
        </p:txBody>
      </p:sp>
      <p:sp>
        <p:nvSpPr>
          <p:cNvPr id="2" name="TextBox 1"/>
          <p:cNvSpPr txBox="1"/>
          <p:nvPr/>
        </p:nvSpPr>
        <p:spPr>
          <a:xfrm>
            <a:off x="1819290" y="76200"/>
            <a:ext cx="5505418" cy="1077218"/>
          </a:xfrm>
          <a:prstGeom prst="rect">
            <a:avLst/>
          </a:prstGeom>
          <a:noFill/>
        </p:spPr>
        <p:txBody>
          <a:bodyPr wrap="none" rtlCol="0">
            <a:spAutoFit/>
          </a:bodyPr>
          <a:lstStyle/>
          <a:p>
            <a:pPr algn="ctr"/>
            <a:r>
              <a:rPr lang="en-US" sz="3200" b="1" dirty="0">
                <a:solidFill>
                  <a:srgbClr val="0000FF"/>
                </a:solidFill>
              </a:rPr>
              <a:t>HEAVENLY WISDOM IS SINCERE</a:t>
            </a:r>
          </a:p>
          <a:p>
            <a:pPr algn="ctr"/>
            <a:r>
              <a:rPr lang="en-US" sz="3200" b="1" dirty="0">
                <a:solidFill>
                  <a:srgbClr val="0000FF"/>
                </a:solidFill>
              </a:rPr>
              <a:t> AND WITHOUT HYPOCRISY</a:t>
            </a:r>
          </a:p>
        </p:txBody>
      </p:sp>
    </p:spTree>
    <p:extLst>
      <p:ext uri="{BB962C8B-B14F-4D97-AF65-F5344CB8AC3E}">
        <p14:creationId xmlns:p14="http://schemas.microsoft.com/office/powerpoint/2010/main" val="3934665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099" y="1188628"/>
            <a:ext cx="8305800" cy="5262979"/>
          </a:xfrm>
          <a:prstGeom prst="rect">
            <a:avLst/>
          </a:prstGeom>
          <a:noFill/>
        </p:spPr>
        <p:txBody>
          <a:bodyPr wrap="square" rtlCol="0">
            <a:spAutoFit/>
          </a:bodyPr>
          <a:lstStyle/>
          <a:p>
            <a:pPr algn="ctr"/>
            <a:r>
              <a:rPr lang="en-US" sz="2800" dirty="0"/>
              <a:t>“</a:t>
            </a:r>
            <a:r>
              <a:rPr lang="en-US" sz="2800" i="1" dirty="0"/>
              <a:t>Let love be </a:t>
            </a:r>
            <a:r>
              <a:rPr lang="en-US" sz="2800" b="1" i="1" dirty="0"/>
              <a:t>without hypocrisy</a:t>
            </a:r>
            <a:r>
              <a:rPr lang="en-US" sz="2800" i="1" dirty="0"/>
              <a:t>. Abhor what is evil. Cling to what is good. Be kindly affectionate to one another with brotherly love, in honor giving preference to one another; not lagging in diligence, fervent in spirit, serving the Lord; rejoicing in hope, patient in tribulation, continuing steadfastly in prayer; distributing to the needs of the saints, given to hospitality. Bless those who persecute you; bless and do not curse. Rejoice with those who rejoice, and weep with those who weep. Be of the same mind toward one another. Do not set your mind on high things, but associate with the humble. Do not be wise in your own opinion.” </a:t>
            </a:r>
            <a:r>
              <a:rPr lang="en-US" sz="2800" b="1" dirty="0">
                <a:solidFill>
                  <a:srgbClr val="FF0000"/>
                </a:solidFill>
              </a:rPr>
              <a:t>(Romans 12:9-16) </a:t>
            </a:r>
            <a:endParaRPr lang="en-US" sz="2800" i="1" dirty="0">
              <a:solidFill>
                <a:srgbClr val="FF0000"/>
              </a:solidFill>
            </a:endParaRPr>
          </a:p>
        </p:txBody>
      </p:sp>
      <p:sp>
        <p:nvSpPr>
          <p:cNvPr id="3" name="TextBox 2">
            <a:extLst>
              <a:ext uri="{FF2B5EF4-FFF2-40B4-BE49-F238E27FC236}">
                <a16:creationId xmlns:a16="http://schemas.microsoft.com/office/drawing/2014/main" id="{FC8FC907-EE33-0E4F-B578-8EB28DA8EEA9}"/>
              </a:ext>
            </a:extLst>
          </p:cNvPr>
          <p:cNvSpPr txBox="1"/>
          <p:nvPr/>
        </p:nvSpPr>
        <p:spPr>
          <a:xfrm>
            <a:off x="1819290" y="76200"/>
            <a:ext cx="5505418" cy="1077218"/>
          </a:xfrm>
          <a:prstGeom prst="rect">
            <a:avLst/>
          </a:prstGeom>
          <a:noFill/>
        </p:spPr>
        <p:txBody>
          <a:bodyPr wrap="none" rtlCol="0">
            <a:spAutoFit/>
          </a:bodyPr>
          <a:lstStyle/>
          <a:p>
            <a:pPr algn="ctr"/>
            <a:r>
              <a:rPr lang="en-US" sz="3200" b="1" dirty="0">
                <a:solidFill>
                  <a:srgbClr val="0000FF"/>
                </a:solidFill>
              </a:rPr>
              <a:t>HEAVENLY WISDOM IS SINCERE</a:t>
            </a:r>
          </a:p>
          <a:p>
            <a:pPr algn="ctr"/>
            <a:r>
              <a:rPr lang="en-US" sz="3200" b="1" dirty="0">
                <a:solidFill>
                  <a:srgbClr val="0000FF"/>
                </a:solidFill>
              </a:rPr>
              <a:t> AND WITHOUT HYPOCRISY</a:t>
            </a:r>
          </a:p>
        </p:txBody>
      </p:sp>
    </p:spTree>
    <p:extLst>
      <p:ext uri="{BB962C8B-B14F-4D97-AF65-F5344CB8AC3E}">
        <p14:creationId xmlns:p14="http://schemas.microsoft.com/office/powerpoint/2010/main" val="3558377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2012"/>
            <a:ext cx="8305800" cy="6093976"/>
          </a:xfrm>
          <a:prstGeom prst="rect">
            <a:avLst/>
          </a:prstGeom>
          <a:noFill/>
        </p:spPr>
        <p:txBody>
          <a:bodyPr wrap="square" rtlCol="0">
            <a:spAutoFit/>
          </a:bodyPr>
          <a:lstStyle/>
          <a:p>
            <a:pPr algn="ctr"/>
            <a:r>
              <a:rPr lang="en-US" sz="3000" i="1" dirty="0"/>
              <a:t>“Who is wise and understanding among you? Let him show by good conduct that his works are done in the meekness of wisdom. But if you have bitter envy and self-seeking in your hearts, do not boast and lie against the truth. This wisdom does not descend from above, but is earthly, sensual, demonic. For where envy and self-seeking exist, confusion and every evil thing are there. But the wisdom that is from above is first pure, then peaceable, gentle, willing to yield, full of mercy and good fruits, without partiality and without hypocrisy. Now the fruit of righteousness is sown in peace by those who make peace.” </a:t>
            </a:r>
            <a:r>
              <a:rPr lang="en-US" sz="3000" b="1" dirty="0">
                <a:solidFill>
                  <a:srgbClr val="FF0000"/>
                </a:solidFill>
              </a:rPr>
              <a:t>(James 3:13-18)</a:t>
            </a:r>
          </a:p>
        </p:txBody>
      </p:sp>
    </p:spTree>
    <p:extLst>
      <p:ext uri="{BB962C8B-B14F-4D97-AF65-F5344CB8AC3E}">
        <p14:creationId xmlns:p14="http://schemas.microsoft.com/office/powerpoint/2010/main" val="1319448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077218"/>
            <a:ext cx="8458200" cy="5693866"/>
          </a:xfrm>
          <a:prstGeom prst="rect">
            <a:avLst/>
          </a:prstGeom>
          <a:noFill/>
        </p:spPr>
        <p:txBody>
          <a:bodyPr wrap="square" rtlCol="0">
            <a:spAutoFit/>
          </a:bodyPr>
          <a:lstStyle/>
          <a:p>
            <a:pPr algn="ctr"/>
            <a:r>
              <a:rPr lang="en-US" sz="2800" i="1" dirty="0"/>
              <a:t>“Now the </a:t>
            </a:r>
            <a:r>
              <a:rPr lang="en-US" sz="2800" b="1" i="1" dirty="0"/>
              <a:t>fruit of righteousness </a:t>
            </a:r>
            <a:r>
              <a:rPr lang="en-US" sz="2800" i="1" dirty="0"/>
              <a:t>is sown in peace by those who make peace.” </a:t>
            </a:r>
            <a:r>
              <a:rPr lang="en-US" sz="2800" b="1" dirty="0">
                <a:solidFill>
                  <a:srgbClr val="FF0000"/>
                </a:solidFill>
              </a:rPr>
              <a:t>(James 3:18) </a:t>
            </a:r>
          </a:p>
          <a:p>
            <a:pPr algn="ctr"/>
            <a:br>
              <a:rPr lang="en-US" sz="2800" dirty="0"/>
            </a:br>
            <a:r>
              <a:rPr lang="en-US" sz="2800" i="1" dirty="0"/>
              <a:t>“The wicked man does deceptive work, but </a:t>
            </a:r>
            <a:r>
              <a:rPr lang="en-US" sz="2800" b="1" i="1" dirty="0"/>
              <a:t>he who sows righteousness</a:t>
            </a:r>
            <a:r>
              <a:rPr lang="en-US" sz="2800" i="1" dirty="0"/>
              <a:t> will have a sure reward.” </a:t>
            </a:r>
            <a:r>
              <a:rPr lang="en-US" sz="2800" b="1" dirty="0">
                <a:solidFill>
                  <a:srgbClr val="FF0000"/>
                </a:solidFill>
              </a:rPr>
              <a:t>(Proverbs 11:18)</a:t>
            </a:r>
          </a:p>
          <a:p>
            <a:pPr algn="ctr"/>
            <a:endParaRPr lang="en-US" sz="2800" dirty="0"/>
          </a:p>
          <a:p>
            <a:pPr algn="ctr"/>
            <a:r>
              <a:rPr lang="en-US" sz="2800" i="1" dirty="0"/>
              <a:t>“The </a:t>
            </a:r>
            <a:r>
              <a:rPr lang="en-US" sz="2800" b="1" i="1" dirty="0"/>
              <a:t>work of righteousness </a:t>
            </a:r>
            <a:r>
              <a:rPr lang="en-US" sz="2800" i="1" dirty="0"/>
              <a:t>will be peace, and the effect of righteousness, quietness and assurance forever.” </a:t>
            </a:r>
            <a:r>
              <a:rPr lang="en-US" sz="2800" b="1" dirty="0">
                <a:solidFill>
                  <a:srgbClr val="FF0000"/>
                </a:solidFill>
              </a:rPr>
              <a:t>(Isaiah 32:17)</a:t>
            </a:r>
          </a:p>
          <a:p>
            <a:pPr algn="ctr"/>
            <a:endParaRPr lang="en-US" sz="2800" dirty="0"/>
          </a:p>
          <a:p>
            <a:pPr algn="ctr"/>
            <a:r>
              <a:rPr lang="en-US" sz="2800" i="1" dirty="0"/>
              <a:t>“</a:t>
            </a:r>
            <a:r>
              <a:rPr lang="en-US" sz="2800" b="1" i="1" dirty="0"/>
              <a:t>Sow for yourselves righteousness</a:t>
            </a:r>
            <a:r>
              <a:rPr lang="en-US" sz="2800" i="1" dirty="0"/>
              <a:t>; reap in mercy; Break up your fallow ground, for it is time to seek the Lord, till He comes and rains righteousness on you.” </a:t>
            </a:r>
            <a:r>
              <a:rPr lang="en-US" sz="2800" b="1" dirty="0">
                <a:solidFill>
                  <a:srgbClr val="FF0000"/>
                </a:solidFill>
              </a:rPr>
              <a:t>(Hosea 10:12)</a:t>
            </a:r>
          </a:p>
        </p:txBody>
      </p:sp>
      <p:sp>
        <p:nvSpPr>
          <p:cNvPr id="2" name="TextBox 1"/>
          <p:cNvSpPr txBox="1"/>
          <p:nvPr/>
        </p:nvSpPr>
        <p:spPr>
          <a:xfrm>
            <a:off x="1789335" y="0"/>
            <a:ext cx="5445914" cy="1077218"/>
          </a:xfrm>
          <a:prstGeom prst="rect">
            <a:avLst/>
          </a:prstGeom>
          <a:noFill/>
        </p:spPr>
        <p:txBody>
          <a:bodyPr wrap="none" rtlCol="0">
            <a:spAutoFit/>
          </a:bodyPr>
          <a:lstStyle/>
          <a:p>
            <a:pPr algn="ctr"/>
            <a:r>
              <a:rPr lang="en-US" sz="3200" b="1" dirty="0">
                <a:solidFill>
                  <a:srgbClr val="0000FF"/>
                </a:solidFill>
              </a:rPr>
              <a:t>PEACEMAKERS MUST SOW</a:t>
            </a:r>
          </a:p>
          <a:p>
            <a:pPr algn="ctr"/>
            <a:r>
              <a:rPr lang="en-US" sz="3200" b="1" dirty="0">
                <a:solidFill>
                  <a:srgbClr val="0000FF"/>
                </a:solidFill>
              </a:rPr>
              <a:t>THE FRUIT OF RIGHTEOUSNESS</a:t>
            </a:r>
          </a:p>
        </p:txBody>
      </p:sp>
    </p:spTree>
    <p:extLst>
      <p:ext uri="{BB962C8B-B14F-4D97-AF65-F5344CB8AC3E}">
        <p14:creationId xmlns:p14="http://schemas.microsoft.com/office/powerpoint/2010/main" val="328042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fade">
                                      <p:cBhvr>
                                        <p:cTn id="28" dur="1000"/>
                                        <p:tgtEl>
                                          <p:spTgt spid="4">
                                            <p:txEl>
                                              <p:pRg st="5" end="5"/>
                                            </p:txEl>
                                          </p:spTgt>
                                        </p:tgtEl>
                                      </p:cBhvr>
                                    </p:animEffect>
                                    <p:anim calcmode="lin" valueType="num">
                                      <p:cBhvr>
                                        <p:cTn id="2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5FF91-E73A-0C82-F0A8-2B1FB3F7041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1F53CA5-4C5E-1398-D24D-F14F86C440E2}"/>
              </a:ext>
            </a:extLst>
          </p:cNvPr>
          <p:cNvSpPr txBox="1"/>
          <p:nvPr/>
        </p:nvSpPr>
        <p:spPr>
          <a:xfrm>
            <a:off x="359392" y="1143000"/>
            <a:ext cx="8305800" cy="5693866"/>
          </a:xfrm>
          <a:prstGeom prst="rect">
            <a:avLst/>
          </a:prstGeom>
          <a:noFill/>
        </p:spPr>
        <p:txBody>
          <a:bodyPr wrap="square" rtlCol="0">
            <a:spAutoFit/>
          </a:bodyPr>
          <a:lstStyle/>
          <a:p>
            <a:pPr algn="ctr"/>
            <a:r>
              <a:rPr lang="en-US" sz="2800" i="1" dirty="0"/>
              <a:t>“Do not be deceived, God is not mocked; for whatever a man sows, that he will also reap. For he who sows to his flesh will of the flesh reap corruption, but he who </a:t>
            </a:r>
            <a:r>
              <a:rPr lang="en-US" sz="2800" b="1" i="1" dirty="0"/>
              <a:t>sows to the Spirit</a:t>
            </a:r>
            <a:r>
              <a:rPr lang="en-US" sz="2800" i="1" dirty="0"/>
              <a:t> will of the Spirit reap everlasting life.” </a:t>
            </a:r>
            <a:r>
              <a:rPr lang="en-US" sz="2800" b="1" dirty="0">
                <a:solidFill>
                  <a:srgbClr val="FF0000"/>
                </a:solidFill>
              </a:rPr>
              <a:t>(Galatians 6:7-8)</a:t>
            </a:r>
          </a:p>
          <a:p>
            <a:pPr algn="ctr"/>
            <a:endParaRPr lang="en-US" sz="2800" i="1" dirty="0"/>
          </a:p>
          <a:p>
            <a:pPr algn="ctr"/>
            <a:r>
              <a:rPr lang="en-US" sz="2800" i="1" dirty="0"/>
              <a:t>“And this I pray, that your love may abound still more and more in knowledge and all discernment, that you may approve the things that are excellent, that you may be sincere and without offense till the day of Christ, being </a:t>
            </a:r>
            <a:r>
              <a:rPr lang="en-US" sz="2800" b="1" i="1" dirty="0"/>
              <a:t>filled with the fruits of righteousness </a:t>
            </a:r>
            <a:r>
              <a:rPr lang="en-US" sz="2800" i="1" dirty="0"/>
              <a:t>which are by Jesus Christ, to the glory and praise of God.” </a:t>
            </a:r>
            <a:br>
              <a:rPr lang="en-US" sz="2800" dirty="0"/>
            </a:br>
            <a:r>
              <a:rPr lang="en-US" sz="2800" b="1" dirty="0">
                <a:solidFill>
                  <a:srgbClr val="FF0000"/>
                </a:solidFill>
              </a:rPr>
              <a:t>(Philippians 1:9-11)</a:t>
            </a:r>
          </a:p>
        </p:txBody>
      </p:sp>
      <p:sp>
        <p:nvSpPr>
          <p:cNvPr id="3" name="TextBox 2">
            <a:extLst>
              <a:ext uri="{FF2B5EF4-FFF2-40B4-BE49-F238E27FC236}">
                <a16:creationId xmlns:a16="http://schemas.microsoft.com/office/drawing/2014/main" id="{4B570FC5-0813-0584-6331-007483BA3B39}"/>
              </a:ext>
            </a:extLst>
          </p:cNvPr>
          <p:cNvSpPr txBox="1"/>
          <p:nvPr/>
        </p:nvSpPr>
        <p:spPr>
          <a:xfrm>
            <a:off x="1789335" y="0"/>
            <a:ext cx="5445914" cy="1077218"/>
          </a:xfrm>
          <a:prstGeom prst="rect">
            <a:avLst/>
          </a:prstGeom>
          <a:noFill/>
        </p:spPr>
        <p:txBody>
          <a:bodyPr wrap="none" rtlCol="0">
            <a:spAutoFit/>
          </a:bodyPr>
          <a:lstStyle/>
          <a:p>
            <a:pPr algn="ctr"/>
            <a:r>
              <a:rPr lang="en-US" sz="3200" b="1" dirty="0">
                <a:solidFill>
                  <a:srgbClr val="0000FF"/>
                </a:solidFill>
              </a:rPr>
              <a:t>PEACEMAKERS MUST SOW</a:t>
            </a:r>
          </a:p>
          <a:p>
            <a:pPr algn="ctr"/>
            <a:r>
              <a:rPr lang="en-US" sz="3200" b="1" dirty="0">
                <a:solidFill>
                  <a:srgbClr val="0000FF"/>
                </a:solidFill>
              </a:rPr>
              <a:t>THE FRUIT OF RIGHTEOUSNESS</a:t>
            </a:r>
          </a:p>
        </p:txBody>
      </p:sp>
    </p:spTree>
    <p:extLst>
      <p:ext uri="{BB962C8B-B14F-4D97-AF65-F5344CB8AC3E}">
        <p14:creationId xmlns:p14="http://schemas.microsoft.com/office/powerpoint/2010/main" val="2090761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1B01D-ACB9-5C4A-DB11-A225971CE94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9FCFBA4-EE0F-3914-3F77-EE5C2A5290CA}"/>
              </a:ext>
            </a:extLst>
          </p:cNvPr>
          <p:cNvSpPr txBox="1"/>
          <p:nvPr/>
        </p:nvSpPr>
        <p:spPr>
          <a:xfrm>
            <a:off x="419100" y="1077218"/>
            <a:ext cx="8305800" cy="5262979"/>
          </a:xfrm>
          <a:prstGeom prst="rect">
            <a:avLst/>
          </a:prstGeom>
          <a:noFill/>
        </p:spPr>
        <p:txBody>
          <a:bodyPr wrap="square" rtlCol="0">
            <a:spAutoFit/>
          </a:bodyPr>
          <a:lstStyle/>
          <a:p>
            <a:pPr algn="ctr"/>
            <a:r>
              <a:rPr lang="en-US" sz="2800" i="1" dirty="0"/>
              <a:t>“Finally, all of you be of one mind, having compassion for one another; love as brothers, be tenderhearted, be courteous; not returning evil for evil or reviling for reviling, but on the contrary blessing, knowing that you were called to this, that you may inherit a blessing. For ‘He who would love life and see good days, let him refrain his tongue from evil, and his lips from speaking deceit. Let him turn away from evil and do good; </a:t>
            </a:r>
            <a:r>
              <a:rPr lang="en-US" sz="2800" b="1" i="1" dirty="0"/>
              <a:t>Let him seek peace and pursue it</a:t>
            </a:r>
            <a:r>
              <a:rPr lang="en-US" sz="2800" i="1" dirty="0"/>
              <a:t>. For the eyes of the </a:t>
            </a:r>
            <a:r>
              <a:rPr lang="en-US" sz="2800" i="1" cap="small" dirty="0"/>
              <a:t>LORD</a:t>
            </a:r>
            <a:r>
              <a:rPr lang="en-US" sz="2800" i="1" dirty="0"/>
              <a:t> are on the righteous, and His ears are open to their prayers; But the face of the </a:t>
            </a:r>
            <a:r>
              <a:rPr lang="en-US" sz="2800" i="1" cap="small" dirty="0"/>
              <a:t>LORD</a:t>
            </a:r>
            <a:r>
              <a:rPr lang="en-US" sz="2800" i="1" dirty="0"/>
              <a:t> is against those who do evil.’” </a:t>
            </a:r>
            <a:r>
              <a:rPr lang="en-US" sz="2800" b="1" dirty="0">
                <a:solidFill>
                  <a:srgbClr val="FF0000"/>
                </a:solidFill>
              </a:rPr>
              <a:t>(1 Peter 3:8-12) </a:t>
            </a:r>
            <a:endParaRPr lang="en-US" sz="2800" dirty="0">
              <a:solidFill>
                <a:srgbClr val="FF0000"/>
              </a:solidFill>
            </a:endParaRPr>
          </a:p>
        </p:txBody>
      </p:sp>
      <p:sp>
        <p:nvSpPr>
          <p:cNvPr id="2" name="TextBox 1">
            <a:extLst>
              <a:ext uri="{FF2B5EF4-FFF2-40B4-BE49-F238E27FC236}">
                <a16:creationId xmlns:a16="http://schemas.microsoft.com/office/drawing/2014/main" id="{0AAD2703-2A87-E182-ADB0-38EAE8828C21}"/>
              </a:ext>
            </a:extLst>
          </p:cNvPr>
          <p:cNvSpPr txBox="1"/>
          <p:nvPr/>
        </p:nvSpPr>
        <p:spPr>
          <a:xfrm>
            <a:off x="1789335" y="0"/>
            <a:ext cx="5445914" cy="1077218"/>
          </a:xfrm>
          <a:prstGeom prst="rect">
            <a:avLst/>
          </a:prstGeom>
          <a:noFill/>
        </p:spPr>
        <p:txBody>
          <a:bodyPr wrap="none" rtlCol="0">
            <a:spAutoFit/>
          </a:bodyPr>
          <a:lstStyle/>
          <a:p>
            <a:pPr algn="ctr"/>
            <a:r>
              <a:rPr lang="en-US" sz="3200" b="1" dirty="0">
                <a:solidFill>
                  <a:srgbClr val="0000FF"/>
                </a:solidFill>
              </a:rPr>
              <a:t>PEACEMAKERS MUST SOW</a:t>
            </a:r>
          </a:p>
          <a:p>
            <a:pPr algn="ctr"/>
            <a:r>
              <a:rPr lang="en-US" sz="3200" b="1" dirty="0">
                <a:solidFill>
                  <a:srgbClr val="0000FF"/>
                </a:solidFill>
              </a:rPr>
              <a:t>THE FRUIT OF RIGHTEOUSNESS</a:t>
            </a:r>
          </a:p>
        </p:txBody>
      </p:sp>
    </p:spTree>
    <p:extLst>
      <p:ext uri="{BB962C8B-B14F-4D97-AF65-F5344CB8AC3E}">
        <p14:creationId xmlns:p14="http://schemas.microsoft.com/office/powerpoint/2010/main" val="3815308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799" y="914400"/>
            <a:ext cx="8534400" cy="5447645"/>
          </a:xfrm>
          <a:prstGeom prst="rect">
            <a:avLst/>
          </a:prstGeom>
          <a:noFill/>
        </p:spPr>
        <p:txBody>
          <a:bodyPr wrap="square" rtlCol="0">
            <a:spAutoFit/>
          </a:bodyPr>
          <a:lstStyle/>
          <a:p>
            <a:r>
              <a:rPr lang="en-US" sz="2800" dirty="0"/>
              <a:t>Jesus told his apostles to go make disciples, baptize them, then continue teaching them to obey His commands.</a:t>
            </a:r>
          </a:p>
          <a:p>
            <a:pPr algn="ctr"/>
            <a:endParaRPr lang="en-US" sz="2000" dirty="0"/>
          </a:p>
          <a:p>
            <a:pPr algn="ctr"/>
            <a:r>
              <a:rPr lang="en-US" sz="2800" i="1" dirty="0"/>
              <a:t>“And Jesus came and spoke to them, saying, ‘All authority has been given to Me in heaven and on earth. Go therefore and make disciples of all the nations, baptizing them in the name of the Father and of the Son and of the Holy Spirit, teaching them to observe all things that I have commanded you; and lo, I am with you always, even to the end of the age.’ Amen.” </a:t>
            </a:r>
            <a:r>
              <a:rPr lang="en-US" sz="2800" b="1" dirty="0">
                <a:solidFill>
                  <a:srgbClr val="FF0000"/>
                </a:solidFill>
              </a:rPr>
              <a:t>(Matthew 28:18-20)</a:t>
            </a:r>
          </a:p>
          <a:p>
            <a:pPr algn="ctr"/>
            <a:endParaRPr lang="en-US" sz="2000" b="1" dirty="0">
              <a:solidFill>
                <a:srgbClr val="FF0000"/>
              </a:solidFill>
            </a:endParaRPr>
          </a:p>
          <a:p>
            <a:pPr algn="ctr"/>
            <a:r>
              <a:rPr lang="en-US" sz="2800" i="1" dirty="0"/>
              <a:t>“And having been perfected, He became the author of eternal salvation to all who obey Him …” </a:t>
            </a:r>
            <a:r>
              <a:rPr lang="en-US" sz="2800" b="1" dirty="0">
                <a:solidFill>
                  <a:srgbClr val="FF0000"/>
                </a:solidFill>
              </a:rPr>
              <a:t>(Hebrews 5:9)</a:t>
            </a:r>
          </a:p>
        </p:txBody>
      </p:sp>
      <p:sp>
        <p:nvSpPr>
          <p:cNvPr id="2" name="TextBox 1"/>
          <p:cNvSpPr txBox="1"/>
          <p:nvPr/>
        </p:nvSpPr>
        <p:spPr>
          <a:xfrm>
            <a:off x="1652963" y="136108"/>
            <a:ext cx="5838073" cy="584775"/>
          </a:xfrm>
          <a:prstGeom prst="rect">
            <a:avLst/>
          </a:prstGeom>
          <a:noFill/>
        </p:spPr>
        <p:txBody>
          <a:bodyPr wrap="none" rtlCol="0">
            <a:spAutoFit/>
          </a:bodyPr>
          <a:lstStyle/>
          <a:p>
            <a:r>
              <a:rPr lang="en-US" sz="3200" b="1" dirty="0">
                <a:solidFill>
                  <a:srgbClr val="0000FF"/>
                </a:solidFill>
              </a:rPr>
              <a:t>WE CAN HAVE PEACE WITH GOD!</a:t>
            </a:r>
          </a:p>
        </p:txBody>
      </p:sp>
    </p:spTree>
    <p:extLst>
      <p:ext uri="{BB962C8B-B14F-4D97-AF65-F5344CB8AC3E}">
        <p14:creationId xmlns:p14="http://schemas.microsoft.com/office/powerpoint/2010/main" val="198431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7DC9E-9BA0-B7D6-0079-E46E55C1264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AA2102C-BB1C-A79D-D5C5-205F3AB67E11}"/>
              </a:ext>
            </a:extLst>
          </p:cNvPr>
          <p:cNvSpPr txBox="1"/>
          <p:nvPr/>
        </p:nvSpPr>
        <p:spPr>
          <a:xfrm>
            <a:off x="304800" y="1600200"/>
            <a:ext cx="8305800" cy="3539430"/>
          </a:xfrm>
          <a:prstGeom prst="rect">
            <a:avLst/>
          </a:prstGeom>
          <a:noFill/>
        </p:spPr>
        <p:txBody>
          <a:bodyPr wrap="square" rtlCol="0">
            <a:spAutoFit/>
          </a:bodyPr>
          <a:lstStyle/>
          <a:p>
            <a:pPr algn="ctr"/>
            <a:r>
              <a:rPr lang="en-US" sz="2800" i="1" dirty="0"/>
              <a:t>“No one can come to Me unless the Father who sent Me draws him; and I will raise him up at the last day. It is written in the prophets, ‘And they shall all be taught by God.’ Therefore everyone who has heard and learned from the Father comes to Me.” </a:t>
            </a:r>
            <a:r>
              <a:rPr lang="en-US" sz="2800" b="1" dirty="0">
                <a:solidFill>
                  <a:srgbClr val="FF0000"/>
                </a:solidFill>
              </a:rPr>
              <a:t>(John 6:44-45)</a:t>
            </a:r>
          </a:p>
          <a:p>
            <a:pPr algn="ctr"/>
            <a:endParaRPr lang="en-US" sz="2800" b="1" dirty="0">
              <a:solidFill>
                <a:srgbClr val="FF0000"/>
              </a:solidFill>
            </a:endParaRPr>
          </a:p>
          <a:p>
            <a:pPr algn="ctr"/>
            <a:r>
              <a:rPr lang="en-US" sz="2800" i="1" dirty="0"/>
              <a:t>“So then faith comes by hearing, and hearing by the word of God.” </a:t>
            </a:r>
            <a:r>
              <a:rPr lang="en-US" sz="2800" b="1" dirty="0">
                <a:solidFill>
                  <a:srgbClr val="FF0000"/>
                </a:solidFill>
              </a:rPr>
              <a:t>(Romans 10:17)</a:t>
            </a:r>
          </a:p>
        </p:txBody>
      </p:sp>
      <p:sp>
        <p:nvSpPr>
          <p:cNvPr id="2" name="TextBox 1">
            <a:extLst>
              <a:ext uri="{FF2B5EF4-FFF2-40B4-BE49-F238E27FC236}">
                <a16:creationId xmlns:a16="http://schemas.microsoft.com/office/drawing/2014/main" id="{A52DA8A0-EB41-0F44-A38A-7A7E23EC25AF}"/>
              </a:ext>
            </a:extLst>
          </p:cNvPr>
          <p:cNvSpPr txBox="1"/>
          <p:nvPr/>
        </p:nvSpPr>
        <p:spPr>
          <a:xfrm>
            <a:off x="1407319" y="685800"/>
            <a:ext cx="6329361" cy="584775"/>
          </a:xfrm>
          <a:prstGeom prst="rect">
            <a:avLst/>
          </a:prstGeom>
          <a:noFill/>
        </p:spPr>
        <p:txBody>
          <a:bodyPr wrap="none" rtlCol="0">
            <a:spAutoFit/>
          </a:bodyPr>
          <a:lstStyle/>
          <a:p>
            <a:r>
              <a:rPr lang="en-US" sz="3200" b="1" dirty="0">
                <a:solidFill>
                  <a:srgbClr val="0000FF"/>
                </a:solidFill>
              </a:rPr>
              <a:t>WE MUST HEAR THE WORD OF GOD</a:t>
            </a:r>
          </a:p>
        </p:txBody>
      </p:sp>
    </p:spTree>
    <p:extLst>
      <p:ext uri="{BB962C8B-B14F-4D97-AF65-F5344CB8AC3E}">
        <p14:creationId xmlns:p14="http://schemas.microsoft.com/office/powerpoint/2010/main" val="1406055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115F7-E97B-0571-2E5D-1D35DF3C1E8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0BD55FB-9808-FF54-E0B1-D7F5EEAFB593}"/>
              </a:ext>
            </a:extLst>
          </p:cNvPr>
          <p:cNvSpPr txBox="1"/>
          <p:nvPr/>
        </p:nvSpPr>
        <p:spPr>
          <a:xfrm>
            <a:off x="419098" y="1447800"/>
            <a:ext cx="8305800" cy="4832092"/>
          </a:xfrm>
          <a:prstGeom prst="rect">
            <a:avLst/>
          </a:prstGeom>
          <a:noFill/>
        </p:spPr>
        <p:txBody>
          <a:bodyPr wrap="square" rtlCol="0">
            <a:spAutoFit/>
          </a:bodyPr>
          <a:lstStyle/>
          <a:p>
            <a:pPr algn="ctr"/>
            <a:r>
              <a:rPr lang="en-US" sz="2800" i="1" dirty="0"/>
              <a:t>“For God so loved the world that He gave His only begotten Son, that whoever believes in Him should not perish but have everlasting life. For God did not send His Son into the world to condemn the world, but that the world through Him might be saved.” </a:t>
            </a:r>
            <a:r>
              <a:rPr lang="en-US" sz="2800" b="1" dirty="0">
                <a:solidFill>
                  <a:srgbClr val="FF0000"/>
                </a:solidFill>
              </a:rPr>
              <a:t>(John 3:16-17)</a:t>
            </a:r>
          </a:p>
          <a:p>
            <a:pPr algn="ctr"/>
            <a:endParaRPr lang="en-US" sz="2800" i="1" dirty="0"/>
          </a:p>
          <a:p>
            <a:pPr algn="ctr"/>
            <a:r>
              <a:rPr lang="en-US" sz="2800" i="1" dirty="0"/>
              <a:t>“But without faith it is impossible to please Him, for he who comes to God must believe that He is, and that He is a rewarder of those who diligently seek Him.”</a:t>
            </a:r>
            <a:br>
              <a:rPr lang="en-US" sz="2800" i="1" dirty="0"/>
            </a:br>
            <a:r>
              <a:rPr lang="en-US" sz="2800" b="1" dirty="0">
                <a:solidFill>
                  <a:srgbClr val="FF0000"/>
                </a:solidFill>
              </a:rPr>
              <a:t>(Hebrews 11:6)</a:t>
            </a:r>
          </a:p>
          <a:p>
            <a:pPr algn="ctr"/>
            <a:endParaRPr lang="en-US" sz="2800" i="1" dirty="0"/>
          </a:p>
        </p:txBody>
      </p:sp>
      <p:sp>
        <p:nvSpPr>
          <p:cNvPr id="2" name="TextBox 1">
            <a:extLst>
              <a:ext uri="{FF2B5EF4-FFF2-40B4-BE49-F238E27FC236}">
                <a16:creationId xmlns:a16="http://schemas.microsoft.com/office/drawing/2014/main" id="{BDAE1F6B-759C-AEDF-F448-F6734A012EED}"/>
              </a:ext>
            </a:extLst>
          </p:cNvPr>
          <p:cNvSpPr txBox="1"/>
          <p:nvPr/>
        </p:nvSpPr>
        <p:spPr>
          <a:xfrm>
            <a:off x="1825508" y="609600"/>
            <a:ext cx="5492979" cy="584775"/>
          </a:xfrm>
          <a:prstGeom prst="rect">
            <a:avLst/>
          </a:prstGeom>
          <a:noFill/>
        </p:spPr>
        <p:txBody>
          <a:bodyPr wrap="none" rtlCol="0">
            <a:spAutoFit/>
          </a:bodyPr>
          <a:lstStyle/>
          <a:p>
            <a:r>
              <a:rPr lang="en-US" sz="3200" b="1" dirty="0">
                <a:solidFill>
                  <a:srgbClr val="0000FF"/>
                </a:solidFill>
              </a:rPr>
              <a:t>WE MUST BELIEVE THE GOSPEL</a:t>
            </a:r>
          </a:p>
        </p:txBody>
      </p:sp>
    </p:spTree>
    <p:extLst>
      <p:ext uri="{BB962C8B-B14F-4D97-AF65-F5344CB8AC3E}">
        <p14:creationId xmlns:p14="http://schemas.microsoft.com/office/powerpoint/2010/main" val="1213998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FF263-EE62-0EAF-49D3-5497F8B55F3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DE3DA1C-1CB7-21E3-881E-76CDB7E9DAAC}"/>
              </a:ext>
            </a:extLst>
          </p:cNvPr>
          <p:cNvSpPr txBox="1"/>
          <p:nvPr/>
        </p:nvSpPr>
        <p:spPr>
          <a:xfrm>
            <a:off x="419098" y="1447800"/>
            <a:ext cx="8305800" cy="3970318"/>
          </a:xfrm>
          <a:prstGeom prst="rect">
            <a:avLst/>
          </a:prstGeom>
          <a:noFill/>
        </p:spPr>
        <p:txBody>
          <a:bodyPr wrap="square" rtlCol="0">
            <a:spAutoFit/>
          </a:bodyPr>
          <a:lstStyle/>
          <a:p>
            <a:pPr algn="ctr"/>
            <a:r>
              <a:rPr lang="en-US" sz="2800" i="1" dirty="0"/>
              <a:t>“I tell you, no; but unless you repent you will all likewise perish.” </a:t>
            </a:r>
            <a:r>
              <a:rPr lang="en-US" sz="2800" b="1" dirty="0">
                <a:solidFill>
                  <a:srgbClr val="FF0000"/>
                </a:solidFill>
              </a:rPr>
              <a:t>(Luke 13:3)</a:t>
            </a:r>
          </a:p>
          <a:p>
            <a:pPr algn="ctr"/>
            <a:endParaRPr lang="en-US" sz="2800" i="1" dirty="0"/>
          </a:p>
          <a:p>
            <a:pPr algn="ctr"/>
            <a:r>
              <a:rPr lang="en-US" sz="2800" i="1" dirty="0"/>
              <a:t>“Truly, these times of ignorance God overlooked, but now commands all men everywhere to repent, because He has appointed a day on which He will judge the world in righteousness by the Man whom He has ordained. He has given assurance of this to all by raising Him from the dead.”</a:t>
            </a:r>
            <a:r>
              <a:rPr lang="en-US" sz="2800" b="1" dirty="0">
                <a:solidFill>
                  <a:srgbClr val="FF0000"/>
                </a:solidFill>
              </a:rPr>
              <a:t> (Acts 17:30-31)</a:t>
            </a:r>
          </a:p>
        </p:txBody>
      </p:sp>
      <p:sp>
        <p:nvSpPr>
          <p:cNvPr id="2" name="TextBox 1">
            <a:extLst>
              <a:ext uri="{FF2B5EF4-FFF2-40B4-BE49-F238E27FC236}">
                <a16:creationId xmlns:a16="http://schemas.microsoft.com/office/drawing/2014/main" id="{B39B6803-E78A-30CA-EECE-5D71897230A9}"/>
              </a:ext>
            </a:extLst>
          </p:cNvPr>
          <p:cNvSpPr txBox="1"/>
          <p:nvPr/>
        </p:nvSpPr>
        <p:spPr>
          <a:xfrm>
            <a:off x="1783830" y="533400"/>
            <a:ext cx="5576335" cy="584775"/>
          </a:xfrm>
          <a:prstGeom prst="rect">
            <a:avLst/>
          </a:prstGeom>
          <a:noFill/>
        </p:spPr>
        <p:txBody>
          <a:bodyPr wrap="none" rtlCol="0">
            <a:spAutoFit/>
          </a:bodyPr>
          <a:lstStyle/>
          <a:p>
            <a:r>
              <a:rPr lang="en-US" sz="3200" b="1" dirty="0">
                <a:solidFill>
                  <a:srgbClr val="0000FF"/>
                </a:solidFill>
              </a:rPr>
              <a:t>WE MUST REPENT OF OUR SINS</a:t>
            </a:r>
          </a:p>
        </p:txBody>
      </p:sp>
    </p:spTree>
    <p:extLst>
      <p:ext uri="{BB962C8B-B14F-4D97-AF65-F5344CB8AC3E}">
        <p14:creationId xmlns:p14="http://schemas.microsoft.com/office/powerpoint/2010/main" val="156871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B2C02-A027-5C28-D8DD-D949103AE20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AA41508-4F32-B20F-2BC8-2067BE35A0C7}"/>
              </a:ext>
            </a:extLst>
          </p:cNvPr>
          <p:cNvSpPr txBox="1"/>
          <p:nvPr/>
        </p:nvSpPr>
        <p:spPr>
          <a:xfrm>
            <a:off x="419098" y="1447800"/>
            <a:ext cx="8305800" cy="5262979"/>
          </a:xfrm>
          <a:prstGeom prst="rect">
            <a:avLst/>
          </a:prstGeom>
          <a:noFill/>
        </p:spPr>
        <p:txBody>
          <a:bodyPr wrap="square" rtlCol="0">
            <a:spAutoFit/>
          </a:bodyPr>
          <a:lstStyle/>
          <a:p>
            <a:pPr algn="ctr"/>
            <a:r>
              <a:rPr lang="en-US" sz="2800" i="1" dirty="0"/>
              <a:t>“Therefore whoever confesses Me before men, him I will also confess before My Father who is in heaven. But whoever denies Me before men, him I will also deny before My Father who is in heaven.” </a:t>
            </a:r>
            <a:br>
              <a:rPr lang="en-US" sz="2800" i="1" dirty="0"/>
            </a:br>
            <a:r>
              <a:rPr lang="en-US" sz="2800" b="1" dirty="0">
                <a:solidFill>
                  <a:srgbClr val="FF0000"/>
                </a:solidFill>
              </a:rPr>
              <a:t>(Matthew 10:32-33)</a:t>
            </a:r>
          </a:p>
          <a:p>
            <a:pPr algn="ctr"/>
            <a:endParaRPr lang="en-US" sz="2800" i="1" dirty="0"/>
          </a:p>
          <a:p>
            <a:pPr algn="ctr"/>
            <a:r>
              <a:rPr lang="en-US" sz="2800" i="1" dirty="0"/>
              <a:t>“Now as they went down the road, they came to some water. And the eunuch said, ‘See, here is water. What hinders me from being baptized?’ Then Philip said, ‘If you believe with all your heart, you may.’ And he answered and said, ‘I believe that Jesus Christ is the Son of God.’”</a:t>
            </a:r>
            <a:r>
              <a:rPr lang="en-US" sz="2800" b="1" dirty="0">
                <a:solidFill>
                  <a:srgbClr val="FF0000"/>
                </a:solidFill>
              </a:rPr>
              <a:t> (Acts 8:36-37)</a:t>
            </a:r>
          </a:p>
        </p:txBody>
      </p:sp>
      <p:sp>
        <p:nvSpPr>
          <p:cNvPr id="2" name="TextBox 1">
            <a:extLst>
              <a:ext uri="{FF2B5EF4-FFF2-40B4-BE49-F238E27FC236}">
                <a16:creationId xmlns:a16="http://schemas.microsoft.com/office/drawing/2014/main" id="{A848DF63-594E-269E-37D2-E6B00AED9962}"/>
              </a:ext>
            </a:extLst>
          </p:cNvPr>
          <p:cNvSpPr txBox="1"/>
          <p:nvPr/>
        </p:nvSpPr>
        <p:spPr>
          <a:xfrm>
            <a:off x="1501253" y="578108"/>
            <a:ext cx="6141489" cy="584775"/>
          </a:xfrm>
          <a:prstGeom prst="rect">
            <a:avLst/>
          </a:prstGeom>
          <a:noFill/>
        </p:spPr>
        <p:txBody>
          <a:bodyPr wrap="none" rtlCol="0">
            <a:spAutoFit/>
          </a:bodyPr>
          <a:lstStyle/>
          <a:p>
            <a:r>
              <a:rPr lang="en-US" sz="3200" b="1" dirty="0">
                <a:solidFill>
                  <a:srgbClr val="0000FF"/>
                </a:solidFill>
              </a:rPr>
              <a:t>WE MUST CONFESS JESUS AS LORD</a:t>
            </a:r>
          </a:p>
        </p:txBody>
      </p:sp>
    </p:spTree>
    <p:extLst>
      <p:ext uri="{BB962C8B-B14F-4D97-AF65-F5344CB8AC3E}">
        <p14:creationId xmlns:p14="http://schemas.microsoft.com/office/powerpoint/2010/main" val="416055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85621-5E42-3B89-829A-E9C0C231AB1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A9BCD69-C076-93AB-6B25-31ECA29D3894}"/>
              </a:ext>
            </a:extLst>
          </p:cNvPr>
          <p:cNvSpPr txBox="1"/>
          <p:nvPr/>
        </p:nvSpPr>
        <p:spPr>
          <a:xfrm>
            <a:off x="419098" y="1676400"/>
            <a:ext cx="8305800" cy="3970318"/>
          </a:xfrm>
          <a:prstGeom prst="rect">
            <a:avLst/>
          </a:prstGeom>
          <a:noFill/>
        </p:spPr>
        <p:txBody>
          <a:bodyPr wrap="square" rtlCol="0">
            <a:spAutoFit/>
          </a:bodyPr>
          <a:lstStyle/>
          <a:p>
            <a:pPr algn="ctr"/>
            <a:r>
              <a:rPr lang="en-US" sz="2800" i="1" dirty="0"/>
              <a:t>“Then Peter said to them, ‘Repent, and let every one of you be baptized in the name of Jesus Christ for the remission of sins; and you shall receive the gift of the Holy Spirit.’” </a:t>
            </a:r>
            <a:r>
              <a:rPr lang="en-US" sz="2800" b="1" dirty="0">
                <a:solidFill>
                  <a:srgbClr val="FF0000"/>
                </a:solidFill>
              </a:rPr>
              <a:t>(Acts 2:38)</a:t>
            </a:r>
          </a:p>
          <a:p>
            <a:pPr algn="ctr"/>
            <a:endParaRPr lang="en-US" sz="2800" i="1" dirty="0"/>
          </a:p>
          <a:p>
            <a:pPr algn="ctr"/>
            <a:r>
              <a:rPr lang="en-US" sz="2800" i="1" dirty="0"/>
              <a:t>“And He said to them, ‘Go into all the world and preach the gospel to every creature. He who believes and is baptized will be saved; but he who does not believe will be condemned.’”</a:t>
            </a:r>
            <a:r>
              <a:rPr lang="en-US" sz="2800" b="1" dirty="0">
                <a:solidFill>
                  <a:srgbClr val="FF0000"/>
                </a:solidFill>
              </a:rPr>
              <a:t> (Mark 16:15-16)</a:t>
            </a:r>
          </a:p>
        </p:txBody>
      </p:sp>
      <p:sp>
        <p:nvSpPr>
          <p:cNvPr id="2" name="TextBox 1">
            <a:extLst>
              <a:ext uri="{FF2B5EF4-FFF2-40B4-BE49-F238E27FC236}">
                <a16:creationId xmlns:a16="http://schemas.microsoft.com/office/drawing/2014/main" id="{2A41ED50-AC23-9CCC-2668-0AEADF38C6AE}"/>
              </a:ext>
            </a:extLst>
          </p:cNvPr>
          <p:cNvSpPr txBox="1"/>
          <p:nvPr/>
        </p:nvSpPr>
        <p:spPr>
          <a:xfrm>
            <a:off x="1614137" y="304800"/>
            <a:ext cx="5915722" cy="1077218"/>
          </a:xfrm>
          <a:prstGeom prst="rect">
            <a:avLst/>
          </a:prstGeom>
          <a:noFill/>
        </p:spPr>
        <p:txBody>
          <a:bodyPr wrap="none" rtlCol="0">
            <a:spAutoFit/>
          </a:bodyPr>
          <a:lstStyle/>
          <a:p>
            <a:pPr algn="ctr"/>
            <a:r>
              <a:rPr lang="en-US" sz="3200" b="1" dirty="0">
                <a:solidFill>
                  <a:srgbClr val="0000FF"/>
                </a:solidFill>
              </a:rPr>
              <a:t>WE MUST BE BAPTIZED IN WATER</a:t>
            </a:r>
          </a:p>
          <a:p>
            <a:pPr algn="ctr"/>
            <a:r>
              <a:rPr lang="en-US" sz="3200" b="1" dirty="0">
                <a:solidFill>
                  <a:srgbClr val="0000FF"/>
                </a:solidFill>
              </a:rPr>
              <a:t>FOR THE REMISSION OF SINS</a:t>
            </a:r>
          </a:p>
        </p:txBody>
      </p:sp>
    </p:spTree>
    <p:extLst>
      <p:ext uri="{BB962C8B-B14F-4D97-AF65-F5344CB8AC3E}">
        <p14:creationId xmlns:p14="http://schemas.microsoft.com/office/powerpoint/2010/main" val="1525174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4D621-A9A4-FE4E-A5C4-68EB216B69E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6C3E866-E50E-6DDD-8BA8-420CE4EA1736}"/>
              </a:ext>
            </a:extLst>
          </p:cNvPr>
          <p:cNvSpPr txBox="1"/>
          <p:nvPr/>
        </p:nvSpPr>
        <p:spPr>
          <a:xfrm>
            <a:off x="419100" y="733246"/>
            <a:ext cx="8305800" cy="6124754"/>
          </a:xfrm>
          <a:prstGeom prst="rect">
            <a:avLst/>
          </a:prstGeom>
          <a:noFill/>
        </p:spPr>
        <p:txBody>
          <a:bodyPr wrap="square" rtlCol="0">
            <a:spAutoFit/>
          </a:bodyPr>
          <a:lstStyle/>
          <a:p>
            <a:pPr algn="ctr"/>
            <a:r>
              <a:rPr lang="en-US" sz="2800" i="1" dirty="0"/>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 </a:t>
            </a:r>
            <a:r>
              <a:rPr lang="en-US" sz="2800" b="1" dirty="0">
                <a:solidFill>
                  <a:srgbClr val="FF0000"/>
                </a:solidFill>
              </a:rPr>
              <a:t>(Matthew 7:21-23)</a:t>
            </a:r>
          </a:p>
          <a:p>
            <a:pPr algn="ctr"/>
            <a:endParaRPr lang="en-US" sz="2000" i="1" dirty="0"/>
          </a:p>
          <a:p>
            <a:pPr algn="ctr"/>
            <a:r>
              <a:rPr lang="en-US" sz="2800" i="1" dirty="0"/>
              <a:t>“Moreover, brethren, I declare to you the gospel which I preached to you, which also you received and in which you stand, by which also you are saved, if you hold fast that word which I preached to you – unless you believed in vain.”</a:t>
            </a:r>
            <a:r>
              <a:rPr lang="en-US" sz="2800" b="1" dirty="0">
                <a:solidFill>
                  <a:srgbClr val="FF0000"/>
                </a:solidFill>
              </a:rPr>
              <a:t> (1 Corinthians 15:1-2)</a:t>
            </a:r>
          </a:p>
        </p:txBody>
      </p:sp>
      <p:sp>
        <p:nvSpPr>
          <p:cNvPr id="2" name="TextBox 1">
            <a:extLst>
              <a:ext uri="{FF2B5EF4-FFF2-40B4-BE49-F238E27FC236}">
                <a16:creationId xmlns:a16="http://schemas.microsoft.com/office/drawing/2014/main" id="{4A41BEC8-4C27-79BC-AA44-81C1089ADAF0}"/>
              </a:ext>
            </a:extLst>
          </p:cNvPr>
          <p:cNvSpPr txBox="1"/>
          <p:nvPr/>
        </p:nvSpPr>
        <p:spPr>
          <a:xfrm>
            <a:off x="1764212" y="45869"/>
            <a:ext cx="5615576" cy="584775"/>
          </a:xfrm>
          <a:prstGeom prst="rect">
            <a:avLst/>
          </a:prstGeom>
          <a:noFill/>
        </p:spPr>
        <p:txBody>
          <a:bodyPr wrap="none" rtlCol="0">
            <a:spAutoFit/>
          </a:bodyPr>
          <a:lstStyle/>
          <a:p>
            <a:pPr algn="ctr"/>
            <a:r>
              <a:rPr lang="en-US" sz="3200" b="1" dirty="0">
                <a:solidFill>
                  <a:srgbClr val="0000FF"/>
                </a:solidFill>
              </a:rPr>
              <a:t>WE MUST BE REMAIN FAITHFUL</a:t>
            </a:r>
          </a:p>
        </p:txBody>
      </p:sp>
    </p:spTree>
    <p:extLst>
      <p:ext uri="{BB962C8B-B14F-4D97-AF65-F5344CB8AC3E}">
        <p14:creationId xmlns:p14="http://schemas.microsoft.com/office/powerpoint/2010/main" val="4266863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67698933"/>
              </p:ext>
            </p:extLst>
          </p:nvPr>
        </p:nvGraphicFramePr>
        <p:xfrm>
          <a:off x="571500" y="1143000"/>
          <a:ext cx="8001000" cy="5105400"/>
        </p:xfrm>
        <a:graphic>
          <a:graphicData uri="http://schemas.openxmlformats.org/drawingml/2006/table">
            <a:tbl>
              <a:tblPr firstRow="1" bandRow="1">
                <a:tableStyleId>{5C22544A-7EE6-4342-B048-85BDC9FD1C3A}</a:tableStyleId>
              </a:tblPr>
              <a:tblGrid>
                <a:gridCol w="3755571">
                  <a:extLst>
                    <a:ext uri="{9D8B030D-6E8A-4147-A177-3AD203B41FA5}">
                      <a16:colId xmlns:a16="http://schemas.microsoft.com/office/drawing/2014/main" val="20000"/>
                    </a:ext>
                  </a:extLst>
                </a:gridCol>
                <a:gridCol w="4245429">
                  <a:extLst>
                    <a:ext uri="{9D8B030D-6E8A-4147-A177-3AD203B41FA5}">
                      <a16:colId xmlns:a16="http://schemas.microsoft.com/office/drawing/2014/main" val="20001"/>
                    </a:ext>
                  </a:extLst>
                </a:gridCol>
              </a:tblGrid>
              <a:tr h="638175">
                <a:tc>
                  <a:txBody>
                    <a:bodyPr/>
                    <a:lstStyle/>
                    <a:p>
                      <a:r>
                        <a:rPr lang="en-US" sz="2600" dirty="0"/>
                        <a:t>Demonic </a:t>
                      </a:r>
                      <a:r>
                        <a:rPr lang="en-US" sz="2600" dirty="0">
                          <a:solidFill>
                            <a:schemeClr val="bg1"/>
                          </a:solidFill>
                        </a:rPr>
                        <a:t>(James 3:</a:t>
                      </a:r>
                      <a:r>
                        <a:rPr lang="en-US" sz="2600" baseline="0" dirty="0">
                          <a:solidFill>
                            <a:schemeClr val="bg1"/>
                          </a:solidFill>
                        </a:rPr>
                        <a:t>14-16)</a:t>
                      </a:r>
                      <a:endParaRPr lang="en-US" sz="2600" dirty="0">
                        <a:solidFill>
                          <a:schemeClr val="bg1"/>
                        </a:solidFill>
                      </a:endParaRPr>
                    </a:p>
                  </a:txBody>
                  <a:tcPr/>
                </a:tc>
                <a:tc>
                  <a:txBody>
                    <a:bodyPr/>
                    <a:lstStyle/>
                    <a:p>
                      <a:r>
                        <a:rPr lang="en-US" sz="2600" dirty="0"/>
                        <a:t>From Above </a:t>
                      </a:r>
                      <a:r>
                        <a:rPr lang="en-US" sz="2600" dirty="0">
                          <a:solidFill>
                            <a:schemeClr val="bg1"/>
                          </a:solidFill>
                        </a:rPr>
                        <a:t>(James 3:17-18)</a:t>
                      </a:r>
                    </a:p>
                  </a:txBody>
                  <a:tcPr/>
                </a:tc>
                <a:extLst>
                  <a:ext uri="{0D108BD9-81ED-4DB2-BD59-A6C34878D82A}">
                    <a16:rowId xmlns:a16="http://schemas.microsoft.com/office/drawing/2014/main" val="10000"/>
                  </a:ext>
                </a:extLst>
              </a:tr>
              <a:tr h="638175">
                <a:tc>
                  <a:txBody>
                    <a:bodyPr/>
                    <a:lstStyle/>
                    <a:p>
                      <a:r>
                        <a:rPr lang="en-US" sz="2400" dirty="0"/>
                        <a:t>Bitter Envy</a:t>
                      </a:r>
                    </a:p>
                  </a:txBody>
                  <a:tcPr/>
                </a:tc>
                <a:tc>
                  <a:txBody>
                    <a:bodyPr/>
                    <a:lstStyle/>
                    <a:p>
                      <a:r>
                        <a:rPr lang="en-US" sz="2400" dirty="0"/>
                        <a:t>Pure</a:t>
                      </a:r>
                    </a:p>
                  </a:txBody>
                  <a:tcPr/>
                </a:tc>
                <a:extLst>
                  <a:ext uri="{0D108BD9-81ED-4DB2-BD59-A6C34878D82A}">
                    <a16:rowId xmlns:a16="http://schemas.microsoft.com/office/drawing/2014/main" val="10001"/>
                  </a:ext>
                </a:extLst>
              </a:tr>
              <a:tr h="638175">
                <a:tc>
                  <a:txBody>
                    <a:bodyPr/>
                    <a:lstStyle/>
                    <a:p>
                      <a:r>
                        <a:rPr lang="en-US" sz="2400" dirty="0"/>
                        <a:t>Self-seeking</a:t>
                      </a:r>
                    </a:p>
                  </a:txBody>
                  <a:tcPr/>
                </a:tc>
                <a:tc>
                  <a:txBody>
                    <a:bodyPr/>
                    <a:lstStyle/>
                    <a:p>
                      <a:r>
                        <a:rPr lang="en-US" sz="2400" dirty="0"/>
                        <a:t>Peaceable</a:t>
                      </a:r>
                    </a:p>
                  </a:txBody>
                  <a:tcPr/>
                </a:tc>
                <a:extLst>
                  <a:ext uri="{0D108BD9-81ED-4DB2-BD59-A6C34878D82A}">
                    <a16:rowId xmlns:a16="http://schemas.microsoft.com/office/drawing/2014/main" val="10002"/>
                  </a:ext>
                </a:extLst>
              </a:tr>
              <a:tr h="638175">
                <a:tc>
                  <a:txBody>
                    <a:bodyPr/>
                    <a:lstStyle/>
                    <a:p>
                      <a:r>
                        <a:rPr lang="en-US" sz="2400" dirty="0"/>
                        <a:t>Selfish Ambition</a:t>
                      </a:r>
                    </a:p>
                  </a:txBody>
                  <a:tcPr/>
                </a:tc>
                <a:tc>
                  <a:txBody>
                    <a:bodyPr/>
                    <a:lstStyle/>
                    <a:p>
                      <a:r>
                        <a:rPr lang="en-US" sz="2400" dirty="0"/>
                        <a:t>Gentle</a:t>
                      </a:r>
                    </a:p>
                  </a:txBody>
                  <a:tcPr/>
                </a:tc>
                <a:extLst>
                  <a:ext uri="{0D108BD9-81ED-4DB2-BD59-A6C34878D82A}">
                    <a16:rowId xmlns:a16="http://schemas.microsoft.com/office/drawing/2014/main" val="10003"/>
                  </a:ext>
                </a:extLst>
              </a:tr>
              <a:tr h="638175">
                <a:tc>
                  <a:txBody>
                    <a:bodyPr/>
                    <a:lstStyle/>
                    <a:p>
                      <a:r>
                        <a:rPr lang="en-US" sz="2400" dirty="0"/>
                        <a:t>Earthly</a:t>
                      </a:r>
                    </a:p>
                  </a:txBody>
                  <a:tcPr/>
                </a:tc>
                <a:tc>
                  <a:txBody>
                    <a:bodyPr/>
                    <a:lstStyle/>
                    <a:p>
                      <a:r>
                        <a:rPr lang="en-US" sz="2400" dirty="0"/>
                        <a:t>Willing to Yield</a:t>
                      </a:r>
                    </a:p>
                  </a:txBody>
                  <a:tcPr/>
                </a:tc>
                <a:extLst>
                  <a:ext uri="{0D108BD9-81ED-4DB2-BD59-A6C34878D82A}">
                    <a16:rowId xmlns:a16="http://schemas.microsoft.com/office/drawing/2014/main" val="10004"/>
                  </a:ext>
                </a:extLst>
              </a:tr>
              <a:tr h="638175">
                <a:tc>
                  <a:txBody>
                    <a:bodyPr/>
                    <a:lstStyle/>
                    <a:p>
                      <a:r>
                        <a:rPr lang="en-US" sz="2400" dirty="0"/>
                        <a:t>Sensual</a:t>
                      </a:r>
                    </a:p>
                  </a:txBody>
                  <a:tcPr/>
                </a:tc>
                <a:tc>
                  <a:txBody>
                    <a:bodyPr/>
                    <a:lstStyle/>
                    <a:p>
                      <a:r>
                        <a:rPr lang="en-US" sz="2400" dirty="0"/>
                        <a:t>Full of Mercy and Good Fruits</a:t>
                      </a:r>
                    </a:p>
                  </a:txBody>
                  <a:tcPr/>
                </a:tc>
                <a:extLst>
                  <a:ext uri="{0D108BD9-81ED-4DB2-BD59-A6C34878D82A}">
                    <a16:rowId xmlns:a16="http://schemas.microsoft.com/office/drawing/2014/main" val="10005"/>
                  </a:ext>
                </a:extLst>
              </a:tr>
              <a:tr h="638175">
                <a:tc>
                  <a:txBody>
                    <a:bodyPr/>
                    <a:lstStyle/>
                    <a:p>
                      <a:r>
                        <a:rPr lang="en-US" sz="2400" dirty="0"/>
                        <a:t>Confusion</a:t>
                      </a:r>
                    </a:p>
                  </a:txBody>
                  <a:tcPr/>
                </a:tc>
                <a:tc>
                  <a:txBody>
                    <a:bodyPr/>
                    <a:lstStyle/>
                    <a:p>
                      <a:r>
                        <a:rPr lang="en-US" sz="2400" dirty="0"/>
                        <a:t>Without Partiality</a:t>
                      </a:r>
                    </a:p>
                  </a:txBody>
                  <a:tcPr/>
                </a:tc>
                <a:extLst>
                  <a:ext uri="{0D108BD9-81ED-4DB2-BD59-A6C34878D82A}">
                    <a16:rowId xmlns:a16="http://schemas.microsoft.com/office/drawing/2014/main" val="10006"/>
                  </a:ext>
                </a:extLst>
              </a:tr>
              <a:tr h="638175">
                <a:tc>
                  <a:txBody>
                    <a:bodyPr/>
                    <a:lstStyle/>
                    <a:p>
                      <a:r>
                        <a:rPr lang="en-US" sz="2400" dirty="0"/>
                        <a:t>Every Evil Thing</a:t>
                      </a:r>
                    </a:p>
                  </a:txBody>
                  <a:tcPr/>
                </a:tc>
                <a:tc>
                  <a:txBody>
                    <a:bodyPr/>
                    <a:lstStyle/>
                    <a:p>
                      <a:r>
                        <a:rPr lang="en-US" sz="2400" dirty="0"/>
                        <a:t>Without</a:t>
                      </a:r>
                      <a:r>
                        <a:rPr lang="en-US" sz="2400" baseline="0" dirty="0"/>
                        <a:t> Hypocrisy</a:t>
                      </a:r>
                      <a:endParaRPr lang="en-US" sz="2400" dirty="0"/>
                    </a:p>
                  </a:txBody>
                  <a:tcPr/>
                </a:tc>
                <a:extLst>
                  <a:ext uri="{0D108BD9-81ED-4DB2-BD59-A6C34878D82A}">
                    <a16:rowId xmlns:a16="http://schemas.microsoft.com/office/drawing/2014/main" val="10007"/>
                  </a:ext>
                </a:extLst>
              </a:tr>
            </a:tbl>
          </a:graphicData>
        </a:graphic>
      </p:graphicFrame>
      <p:sp>
        <p:nvSpPr>
          <p:cNvPr id="3" name="TextBox 2">
            <a:extLst>
              <a:ext uri="{FF2B5EF4-FFF2-40B4-BE49-F238E27FC236}">
                <a16:creationId xmlns:a16="http://schemas.microsoft.com/office/drawing/2014/main" id="{5A478844-D01B-CA2F-2815-9864CCAB914D}"/>
              </a:ext>
            </a:extLst>
          </p:cNvPr>
          <p:cNvSpPr txBox="1"/>
          <p:nvPr/>
        </p:nvSpPr>
        <p:spPr>
          <a:xfrm>
            <a:off x="360687" y="304800"/>
            <a:ext cx="8422627" cy="584775"/>
          </a:xfrm>
          <a:prstGeom prst="rect">
            <a:avLst/>
          </a:prstGeom>
          <a:noFill/>
        </p:spPr>
        <p:txBody>
          <a:bodyPr wrap="none" rtlCol="0">
            <a:spAutoFit/>
          </a:bodyPr>
          <a:lstStyle/>
          <a:p>
            <a:pPr algn="ctr"/>
            <a:r>
              <a:rPr lang="en-US" sz="3200" b="1" dirty="0">
                <a:solidFill>
                  <a:srgbClr val="0000FF"/>
                </a:solidFill>
              </a:rPr>
              <a:t>WORLDLY WISDOM VERSUS HEAVENLY WISDOM</a:t>
            </a:r>
          </a:p>
        </p:txBody>
      </p:sp>
    </p:spTree>
    <p:extLst>
      <p:ext uri="{BB962C8B-B14F-4D97-AF65-F5344CB8AC3E}">
        <p14:creationId xmlns:p14="http://schemas.microsoft.com/office/powerpoint/2010/main" val="1892705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D9C9C-69E8-24C8-410E-63FB617142C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0DBE4B8-FCF1-7CD1-749C-4AF0637F78F1}"/>
              </a:ext>
            </a:extLst>
          </p:cNvPr>
          <p:cNvSpPr txBox="1"/>
          <p:nvPr/>
        </p:nvSpPr>
        <p:spPr>
          <a:xfrm>
            <a:off x="419099" y="762000"/>
            <a:ext cx="8305800" cy="6009466"/>
          </a:xfrm>
          <a:prstGeom prst="rect">
            <a:avLst/>
          </a:prstGeom>
          <a:noFill/>
        </p:spPr>
        <p:txBody>
          <a:bodyPr wrap="square" rtlCol="0">
            <a:spAutoFit/>
          </a:bodyPr>
          <a:lstStyle/>
          <a:p>
            <a:pPr>
              <a:lnSpc>
                <a:spcPct val="115000"/>
              </a:lnSpc>
            </a:pPr>
            <a:r>
              <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Children of God are to be pursuing peace with each other, with others in the world as much as is possible, and with the Father, Son, and Holy Spirit! </a:t>
            </a:r>
          </a:p>
          <a:p>
            <a:pPr>
              <a:lnSpc>
                <a:spcPct val="115000"/>
              </a:lnSpc>
            </a:pPr>
            <a:endPar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endParaRPr>
          </a:p>
          <a:p>
            <a:pPr>
              <a:lnSpc>
                <a:spcPct val="115000"/>
              </a:lnSpc>
            </a:pPr>
            <a:r>
              <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If you are not a child of God this morning, it is time for you to make peace with your Maker. </a:t>
            </a:r>
          </a:p>
          <a:p>
            <a:pPr>
              <a:lnSpc>
                <a:spcPct val="115000"/>
              </a:lnSpc>
            </a:pPr>
            <a:endPar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endParaRPr>
          </a:p>
          <a:p>
            <a:pPr>
              <a:lnSpc>
                <a:spcPct val="115000"/>
              </a:lnSpc>
            </a:pPr>
            <a:r>
              <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Believe and confess that Jesus is the Son of God, repent of your sins, and be baptized to wash them all away.</a:t>
            </a:r>
          </a:p>
          <a:p>
            <a:pPr>
              <a:lnSpc>
                <a:spcPct val="115000"/>
              </a:lnSpc>
            </a:pPr>
            <a:endPar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endParaRPr>
          </a:p>
          <a:p>
            <a:pPr>
              <a:lnSpc>
                <a:spcPct val="115000"/>
              </a:lnSpc>
            </a:pPr>
            <a:r>
              <a:rPr lang="en-US" sz="2800" dirty="0">
                <a:solidFill>
                  <a:srgbClr val="000000"/>
                </a:solidFill>
                <a:latin typeface="Calibri" panose="020F0502020204030204" pitchFamily="34" charset="0"/>
                <a:ea typeface="Times New Roman" panose="02020603050405020304" pitchFamily="18" charset="0"/>
                <a:cs typeface="Arial" panose="020B0604020202020204" pitchFamily="34" charset="0"/>
              </a:rPr>
              <a:t>Being at peace with God will give you a rewarding life now and eternal life one day!</a:t>
            </a:r>
            <a:endParaRPr lang="en-US" sz="2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D46618A6-6F2A-B798-2F08-A31EB19D1E48}"/>
              </a:ext>
            </a:extLst>
          </p:cNvPr>
          <p:cNvSpPr txBox="1"/>
          <p:nvPr/>
        </p:nvSpPr>
        <p:spPr>
          <a:xfrm>
            <a:off x="928628" y="136108"/>
            <a:ext cx="7286739" cy="584775"/>
          </a:xfrm>
          <a:prstGeom prst="rect">
            <a:avLst/>
          </a:prstGeom>
          <a:noFill/>
        </p:spPr>
        <p:txBody>
          <a:bodyPr wrap="none" rtlCol="0">
            <a:spAutoFit/>
          </a:bodyPr>
          <a:lstStyle/>
          <a:p>
            <a:pPr algn="ctr"/>
            <a:r>
              <a:rPr lang="en-US" sz="3200" b="1" dirty="0">
                <a:solidFill>
                  <a:srgbClr val="0000FF"/>
                </a:solidFill>
              </a:rPr>
              <a:t>HEAVENLY WISDOM LEADS TO SALVATION</a:t>
            </a:r>
          </a:p>
        </p:txBody>
      </p:sp>
    </p:spTree>
    <p:extLst>
      <p:ext uri="{BB962C8B-B14F-4D97-AF65-F5344CB8AC3E}">
        <p14:creationId xmlns:p14="http://schemas.microsoft.com/office/powerpoint/2010/main" val="394299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0BA76-38E9-D49C-0003-70B3A62832D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F82E347-7B0E-1847-E68A-884EC8DB5FA9}"/>
              </a:ext>
            </a:extLst>
          </p:cNvPr>
          <p:cNvGraphicFramePr>
            <a:graphicFrameLocks noGrp="1"/>
          </p:cNvGraphicFramePr>
          <p:nvPr>
            <p:extLst>
              <p:ext uri="{D42A27DB-BD31-4B8C-83A1-F6EECF244321}">
                <p14:modId xmlns:p14="http://schemas.microsoft.com/office/powerpoint/2010/main" val="3538708673"/>
              </p:ext>
            </p:extLst>
          </p:nvPr>
        </p:nvGraphicFramePr>
        <p:xfrm>
          <a:off x="571500" y="1143000"/>
          <a:ext cx="8001000" cy="5105400"/>
        </p:xfrm>
        <a:graphic>
          <a:graphicData uri="http://schemas.openxmlformats.org/drawingml/2006/table">
            <a:tbl>
              <a:tblPr firstRow="1" bandRow="1">
                <a:tableStyleId>{5C22544A-7EE6-4342-B048-85BDC9FD1C3A}</a:tableStyleId>
              </a:tblPr>
              <a:tblGrid>
                <a:gridCol w="3755571">
                  <a:extLst>
                    <a:ext uri="{9D8B030D-6E8A-4147-A177-3AD203B41FA5}">
                      <a16:colId xmlns:a16="http://schemas.microsoft.com/office/drawing/2014/main" val="20000"/>
                    </a:ext>
                  </a:extLst>
                </a:gridCol>
                <a:gridCol w="4245429">
                  <a:extLst>
                    <a:ext uri="{9D8B030D-6E8A-4147-A177-3AD203B41FA5}">
                      <a16:colId xmlns:a16="http://schemas.microsoft.com/office/drawing/2014/main" val="20001"/>
                    </a:ext>
                  </a:extLst>
                </a:gridCol>
              </a:tblGrid>
              <a:tr h="638175">
                <a:tc>
                  <a:txBody>
                    <a:bodyPr/>
                    <a:lstStyle/>
                    <a:p>
                      <a:r>
                        <a:rPr lang="en-US" sz="2600" dirty="0"/>
                        <a:t>Demonic </a:t>
                      </a:r>
                      <a:r>
                        <a:rPr lang="en-US" sz="2600" dirty="0">
                          <a:solidFill>
                            <a:schemeClr val="bg1"/>
                          </a:solidFill>
                        </a:rPr>
                        <a:t>(James 3:</a:t>
                      </a:r>
                      <a:r>
                        <a:rPr lang="en-US" sz="2600" baseline="0" dirty="0">
                          <a:solidFill>
                            <a:schemeClr val="bg1"/>
                          </a:solidFill>
                        </a:rPr>
                        <a:t>14-16)</a:t>
                      </a:r>
                      <a:endParaRPr lang="en-US" sz="2600" dirty="0">
                        <a:solidFill>
                          <a:schemeClr val="bg1"/>
                        </a:solidFill>
                      </a:endParaRPr>
                    </a:p>
                  </a:txBody>
                  <a:tcPr/>
                </a:tc>
                <a:tc>
                  <a:txBody>
                    <a:bodyPr/>
                    <a:lstStyle/>
                    <a:p>
                      <a:r>
                        <a:rPr lang="en-US" sz="2600" dirty="0"/>
                        <a:t>From Above </a:t>
                      </a:r>
                      <a:r>
                        <a:rPr lang="en-US" sz="2600" dirty="0">
                          <a:solidFill>
                            <a:schemeClr val="bg1"/>
                          </a:solidFill>
                        </a:rPr>
                        <a:t>(James 3:17-18)</a:t>
                      </a:r>
                    </a:p>
                  </a:txBody>
                  <a:tcPr/>
                </a:tc>
                <a:extLst>
                  <a:ext uri="{0D108BD9-81ED-4DB2-BD59-A6C34878D82A}">
                    <a16:rowId xmlns:a16="http://schemas.microsoft.com/office/drawing/2014/main" val="10000"/>
                  </a:ext>
                </a:extLst>
              </a:tr>
              <a:tr h="638175">
                <a:tc>
                  <a:txBody>
                    <a:bodyPr/>
                    <a:lstStyle/>
                    <a:p>
                      <a:r>
                        <a:rPr lang="en-US" sz="2400" dirty="0"/>
                        <a:t>Bitter Envy</a:t>
                      </a:r>
                    </a:p>
                  </a:txBody>
                  <a:tcPr/>
                </a:tc>
                <a:tc>
                  <a:txBody>
                    <a:bodyPr/>
                    <a:lstStyle/>
                    <a:p>
                      <a:r>
                        <a:rPr lang="en-US" sz="2400" b="1" dirty="0"/>
                        <a:t>Pure</a:t>
                      </a:r>
                    </a:p>
                  </a:txBody>
                  <a:tcPr/>
                </a:tc>
                <a:extLst>
                  <a:ext uri="{0D108BD9-81ED-4DB2-BD59-A6C34878D82A}">
                    <a16:rowId xmlns:a16="http://schemas.microsoft.com/office/drawing/2014/main" val="10001"/>
                  </a:ext>
                </a:extLst>
              </a:tr>
              <a:tr h="638175">
                <a:tc>
                  <a:txBody>
                    <a:bodyPr/>
                    <a:lstStyle/>
                    <a:p>
                      <a:r>
                        <a:rPr lang="en-US" sz="2400" dirty="0"/>
                        <a:t>Self-seeking</a:t>
                      </a:r>
                    </a:p>
                  </a:txBody>
                  <a:tcPr/>
                </a:tc>
                <a:tc>
                  <a:txBody>
                    <a:bodyPr/>
                    <a:lstStyle/>
                    <a:p>
                      <a:r>
                        <a:rPr lang="en-US" sz="2400" b="1" dirty="0"/>
                        <a:t>Peaceable</a:t>
                      </a:r>
                    </a:p>
                  </a:txBody>
                  <a:tcPr/>
                </a:tc>
                <a:extLst>
                  <a:ext uri="{0D108BD9-81ED-4DB2-BD59-A6C34878D82A}">
                    <a16:rowId xmlns:a16="http://schemas.microsoft.com/office/drawing/2014/main" val="10002"/>
                  </a:ext>
                </a:extLst>
              </a:tr>
              <a:tr h="638175">
                <a:tc>
                  <a:txBody>
                    <a:bodyPr/>
                    <a:lstStyle/>
                    <a:p>
                      <a:r>
                        <a:rPr lang="en-US" sz="2400" dirty="0"/>
                        <a:t>Selfish Ambition</a:t>
                      </a:r>
                    </a:p>
                  </a:txBody>
                  <a:tcPr/>
                </a:tc>
                <a:tc>
                  <a:txBody>
                    <a:bodyPr/>
                    <a:lstStyle/>
                    <a:p>
                      <a:r>
                        <a:rPr lang="en-US" sz="2400" b="1" dirty="0"/>
                        <a:t>Gentle</a:t>
                      </a:r>
                    </a:p>
                  </a:txBody>
                  <a:tcPr/>
                </a:tc>
                <a:extLst>
                  <a:ext uri="{0D108BD9-81ED-4DB2-BD59-A6C34878D82A}">
                    <a16:rowId xmlns:a16="http://schemas.microsoft.com/office/drawing/2014/main" val="10003"/>
                  </a:ext>
                </a:extLst>
              </a:tr>
              <a:tr h="638175">
                <a:tc>
                  <a:txBody>
                    <a:bodyPr/>
                    <a:lstStyle/>
                    <a:p>
                      <a:r>
                        <a:rPr lang="en-US" sz="2400" dirty="0"/>
                        <a:t>Earthly</a:t>
                      </a:r>
                    </a:p>
                  </a:txBody>
                  <a:tcPr/>
                </a:tc>
                <a:tc>
                  <a:txBody>
                    <a:bodyPr/>
                    <a:lstStyle/>
                    <a:p>
                      <a:r>
                        <a:rPr lang="en-US" sz="2400" b="1" dirty="0"/>
                        <a:t>Willing</a:t>
                      </a:r>
                      <a:r>
                        <a:rPr lang="en-US" sz="2400" dirty="0"/>
                        <a:t> </a:t>
                      </a:r>
                      <a:r>
                        <a:rPr lang="en-US" sz="2400" b="1" dirty="0"/>
                        <a:t>to Yield</a:t>
                      </a:r>
                    </a:p>
                  </a:txBody>
                  <a:tcPr/>
                </a:tc>
                <a:extLst>
                  <a:ext uri="{0D108BD9-81ED-4DB2-BD59-A6C34878D82A}">
                    <a16:rowId xmlns:a16="http://schemas.microsoft.com/office/drawing/2014/main" val="10004"/>
                  </a:ext>
                </a:extLst>
              </a:tr>
              <a:tr h="638175">
                <a:tc>
                  <a:txBody>
                    <a:bodyPr/>
                    <a:lstStyle/>
                    <a:p>
                      <a:r>
                        <a:rPr lang="en-US" sz="2400" dirty="0"/>
                        <a:t>Sensual</a:t>
                      </a:r>
                    </a:p>
                  </a:txBody>
                  <a:tcPr/>
                </a:tc>
                <a:tc>
                  <a:txBody>
                    <a:bodyPr/>
                    <a:lstStyle/>
                    <a:p>
                      <a:r>
                        <a:rPr lang="en-US" sz="2400" b="1" dirty="0"/>
                        <a:t>Full of Mercy and Good Fruits</a:t>
                      </a:r>
                    </a:p>
                  </a:txBody>
                  <a:tcPr/>
                </a:tc>
                <a:extLst>
                  <a:ext uri="{0D108BD9-81ED-4DB2-BD59-A6C34878D82A}">
                    <a16:rowId xmlns:a16="http://schemas.microsoft.com/office/drawing/2014/main" val="10005"/>
                  </a:ext>
                </a:extLst>
              </a:tr>
              <a:tr h="638175">
                <a:tc>
                  <a:txBody>
                    <a:bodyPr/>
                    <a:lstStyle/>
                    <a:p>
                      <a:r>
                        <a:rPr lang="en-US" sz="2400" dirty="0"/>
                        <a:t>Confusion</a:t>
                      </a:r>
                    </a:p>
                  </a:txBody>
                  <a:tcPr/>
                </a:tc>
                <a:tc>
                  <a:txBody>
                    <a:bodyPr/>
                    <a:lstStyle/>
                    <a:p>
                      <a:r>
                        <a:rPr lang="en-US" sz="2400" b="1" dirty="0"/>
                        <a:t>Without Partiality</a:t>
                      </a:r>
                    </a:p>
                  </a:txBody>
                  <a:tcPr/>
                </a:tc>
                <a:extLst>
                  <a:ext uri="{0D108BD9-81ED-4DB2-BD59-A6C34878D82A}">
                    <a16:rowId xmlns:a16="http://schemas.microsoft.com/office/drawing/2014/main" val="10006"/>
                  </a:ext>
                </a:extLst>
              </a:tr>
              <a:tr h="638175">
                <a:tc>
                  <a:txBody>
                    <a:bodyPr/>
                    <a:lstStyle/>
                    <a:p>
                      <a:r>
                        <a:rPr lang="en-US" sz="2400" dirty="0"/>
                        <a:t>Every Evil Thing</a:t>
                      </a:r>
                    </a:p>
                  </a:txBody>
                  <a:tcPr/>
                </a:tc>
                <a:tc>
                  <a:txBody>
                    <a:bodyPr/>
                    <a:lstStyle/>
                    <a:p>
                      <a:r>
                        <a:rPr lang="en-US" sz="2400" b="1" dirty="0"/>
                        <a:t>Without</a:t>
                      </a:r>
                      <a:r>
                        <a:rPr lang="en-US" sz="2400" b="1" baseline="0" dirty="0"/>
                        <a:t> Hypocrisy</a:t>
                      </a:r>
                      <a:endParaRPr lang="en-US" sz="2400" b="1" dirty="0"/>
                    </a:p>
                  </a:txBody>
                  <a:tcPr/>
                </a:tc>
                <a:extLst>
                  <a:ext uri="{0D108BD9-81ED-4DB2-BD59-A6C34878D82A}">
                    <a16:rowId xmlns:a16="http://schemas.microsoft.com/office/drawing/2014/main" val="10007"/>
                  </a:ext>
                </a:extLst>
              </a:tr>
            </a:tbl>
          </a:graphicData>
        </a:graphic>
      </p:graphicFrame>
      <p:sp>
        <p:nvSpPr>
          <p:cNvPr id="3" name="TextBox 2">
            <a:extLst>
              <a:ext uri="{FF2B5EF4-FFF2-40B4-BE49-F238E27FC236}">
                <a16:creationId xmlns:a16="http://schemas.microsoft.com/office/drawing/2014/main" id="{CCF906AB-7390-4535-933F-421BC96143CB}"/>
              </a:ext>
            </a:extLst>
          </p:cNvPr>
          <p:cNvSpPr txBox="1"/>
          <p:nvPr/>
        </p:nvSpPr>
        <p:spPr>
          <a:xfrm>
            <a:off x="360687" y="304800"/>
            <a:ext cx="8422627" cy="584775"/>
          </a:xfrm>
          <a:prstGeom prst="rect">
            <a:avLst/>
          </a:prstGeom>
          <a:noFill/>
        </p:spPr>
        <p:txBody>
          <a:bodyPr wrap="none" rtlCol="0">
            <a:spAutoFit/>
          </a:bodyPr>
          <a:lstStyle/>
          <a:p>
            <a:pPr algn="ctr"/>
            <a:r>
              <a:rPr lang="en-US" sz="3200" b="1" dirty="0">
                <a:solidFill>
                  <a:srgbClr val="0000FF"/>
                </a:solidFill>
              </a:rPr>
              <a:t>WORLDLY WISDOM VERSUS HEAVENLY WISDOM</a:t>
            </a:r>
          </a:p>
        </p:txBody>
      </p:sp>
    </p:spTree>
    <p:extLst>
      <p:ext uri="{BB962C8B-B14F-4D97-AF65-F5344CB8AC3E}">
        <p14:creationId xmlns:p14="http://schemas.microsoft.com/office/powerpoint/2010/main" val="2297542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099" y="914400"/>
            <a:ext cx="8305800" cy="5693866"/>
          </a:xfrm>
          <a:prstGeom prst="rect">
            <a:avLst/>
          </a:prstGeom>
          <a:noFill/>
        </p:spPr>
        <p:txBody>
          <a:bodyPr wrap="square" rtlCol="0">
            <a:spAutoFit/>
          </a:bodyPr>
          <a:lstStyle/>
          <a:p>
            <a:pPr algn="ctr"/>
            <a:r>
              <a:rPr lang="en-US" sz="2800" i="1" dirty="0"/>
              <a:t>“Blessed are the </a:t>
            </a:r>
            <a:r>
              <a:rPr lang="en-US" sz="2800" b="1" i="1" dirty="0"/>
              <a:t>pure</a:t>
            </a:r>
            <a:r>
              <a:rPr lang="en-US" sz="2800" i="1" dirty="0"/>
              <a:t> in heart, for they shall see God.”</a:t>
            </a:r>
            <a:br>
              <a:rPr lang="en-US" sz="2800" dirty="0"/>
            </a:br>
            <a:r>
              <a:rPr lang="en-US" sz="2800" b="1" dirty="0">
                <a:solidFill>
                  <a:srgbClr val="FF0000"/>
                </a:solidFill>
              </a:rPr>
              <a:t>(Matthew 5:8)</a:t>
            </a:r>
            <a:endParaRPr lang="en-US" sz="2800" dirty="0"/>
          </a:p>
          <a:p>
            <a:pPr algn="ctr"/>
            <a:endParaRPr lang="en-US" sz="2800" b="1" dirty="0"/>
          </a:p>
          <a:p>
            <a:pPr algn="ctr"/>
            <a:r>
              <a:rPr lang="en-US" sz="2800" i="1" dirty="0"/>
              <a:t>“Now the purpose of the commandment is love from a </a:t>
            </a:r>
            <a:r>
              <a:rPr lang="en-US" sz="2800" b="1" i="1" dirty="0"/>
              <a:t>pure</a:t>
            </a:r>
            <a:r>
              <a:rPr lang="en-US" sz="2800" i="1" dirty="0"/>
              <a:t> heart, from a good conscience, and from sincere faith, from which some, having strayed, have turned aside to idle talk, desiring to be teachers of the law, understanding neither what they say nor the things which they affirm.” </a:t>
            </a:r>
            <a:r>
              <a:rPr lang="en-US" sz="2800" b="1" dirty="0">
                <a:solidFill>
                  <a:srgbClr val="FF0000"/>
                </a:solidFill>
              </a:rPr>
              <a:t>(1 Timothy 1:5-7)</a:t>
            </a:r>
          </a:p>
          <a:p>
            <a:pPr algn="ctr"/>
            <a:endParaRPr lang="en-US" sz="2800" b="1" dirty="0"/>
          </a:p>
          <a:p>
            <a:pPr algn="ctr"/>
            <a:r>
              <a:rPr lang="en-US" sz="2800" i="1" dirty="0"/>
              <a:t>“Flee also youthful lusts; but pursue righteousness, faith, love, peace with those who call on the Lord out of a </a:t>
            </a:r>
            <a:r>
              <a:rPr lang="en-US" sz="2800" b="1" i="1" dirty="0"/>
              <a:t>pure</a:t>
            </a:r>
            <a:r>
              <a:rPr lang="en-US" sz="2800" i="1" dirty="0"/>
              <a:t> heart.” </a:t>
            </a:r>
            <a:r>
              <a:rPr lang="en-US" sz="2800" b="1" dirty="0">
                <a:solidFill>
                  <a:srgbClr val="FF0000"/>
                </a:solidFill>
              </a:rPr>
              <a:t>(2 Timothy 2:22)</a:t>
            </a:r>
          </a:p>
        </p:txBody>
      </p:sp>
      <p:sp>
        <p:nvSpPr>
          <p:cNvPr id="2" name="TextBox 1"/>
          <p:cNvSpPr txBox="1"/>
          <p:nvPr/>
        </p:nvSpPr>
        <p:spPr>
          <a:xfrm>
            <a:off x="2072565" y="152400"/>
            <a:ext cx="4998869" cy="584775"/>
          </a:xfrm>
          <a:prstGeom prst="rect">
            <a:avLst/>
          </a:prstGeom>
          <a:noFill/>
        </p:spPr>
        <p:txBody>
          <a:bodyPr wrap="none" rtlCol="0">
            <a:spAutoFit/>
          </a:bodyPr>
          <a:lstStyle/>
          <a:p>
            <a:pPr algn="ctr"/>
            <a:r>
              <a:rPr lang="en-US" sz="3200" b="1" dirty="0">
                <a:solidFill>
                  <a:srgbClr val="0000FF"/>
                </a:solidFill>
              </a:rPr>
              <a:t>HEAVENLY WISDOM IS PURE</a:t>
            </a:r>
          </a:p>
        </p:txBody>
      </p:sp>
    </p:spTree>
    <p:extLst>
      <p:ext uri="{BB962C8B-B14F-4D97-AF65-F5344CB8AC3E}">
        <p14:creationId xmlns:p14="http://schemas.microsoft.com/office/powerpoint/2010/main" val="183709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066800"/>
            <a:ext cx="8458200" cy="5632311"/>
          </a:xfrm>
          <a:prstGeom prst="rect">
            <a:avLst/>
          </a:prstGeom>
          <a:noFill/>
        </p:spPr>
        <p:txBody>
          <a:bodyPr wrap="square" rtlCol="0">
            <a:spAutoFit/>
          </a:bodyPr>
          <a:lstStyle/>
          <a:p>
            <a:pPr algn="ctr"/>
            <a:r>
              <a:rPr lang="en-US" sz="2800" i="1" dirty="0"/>
              <a:t>“Since you have </a:t>
            </a:r>
            <a:r>
              <a:rPr lang="en-US" sz="2800" b="1" i="1" dirty="0"/>
              <a:t>purified</a:t>
            </a:r>
            <a:r>
              <a:rPr lang="en-US" sz="2800" i="1" dirty="0"/>
              <a:t> your souls in obeying the truth through the Spirit in sincere love of the brethren, love one another fervently with a </a:t>
            </a:r>
            <a:r>
              <a:rPr lang="en-US" sz="2800" b="1" i="1" dirty="0"/>
              <a:t>pure</a:t>
            </a:r>
            <a:r>
              <a:rPr lang="en-US" sz="2800" i="1" dirty="0"/>
              <a:t> heart, having been born again, not of corruptible seed but incorruptible, through the word of God which lives and abides forever …”</a:t>
            </a:r>
            <a:br>
              <a:rPr lang="en-US" sz="2800" i="1" dirty="0"/>
            </a:br>
            <a:r>
              <a:rPr lang="en-US" sz="2800" b="1" dirty="0">
                <a:solidFill>
                  <a:srgbClr val="FF0000"/>
                </a:solidFill>
              </a:rPr>
              <a:t>(1 Peter 1:22-23)</a:t>
            </a:r>
            <a:endParaRPr lang="en-US" sz="2800" dirty="0">
              <a:solidFill>
                <a:srgbClr val="FF0000"/>
              </a:solidFill>
            </a:endParaRPr>
          </a:p>
          <a:p>
            <a:pPr algn="ctr"/>
            <a:endParaRPr lang="en-US" sz="2800" dirty="0"/>
          </a:p>
          <a:p>
            <a:pPr algn="ctr"/>
            <a:r>
              <a:rPr lang="en-US" sz="2800" i="1" dirty="0"/>
              <a:t>“Therefore, laying aside all malice, all deceit, hypocrisy, envy, and all evil speaking, as newborn babes, desire the </a:t>
            </a:r>
            <a:r>
              <a:rPr lang="en-US" sz="2800" b="1" i="1" dirty="0"/>
              <a:t>pure</a:t>
            </a:r>
            <a:r>
              <a:rPr lang="en-US" sz="2800" i="1" dirty="0"/>
              <a:t> milk of the word, that you may grow thereby, if indeed you have tasted that the Lord is gracious.”</a:t>
            </a:r>
            <a:br>
              <a:rPr lang="en-US" sz="2800" dirty="0"/>
            </a:br>
            <a:r>
              <a:rPr lang="en-US" sz="2800" b="1" dirty="0">
                <a:solidFill>
                  <a:srgbClr val="FF0000"/>
                </a:solidFill>
              </a:rPr>
              <a:t>(1 Peter 2:1-3)</a:t>
            </a:r>
            <a:endParaRPr lang="en-US" sz="2800" dirty="0">
              <a:solidFill>
                <a:srgbClr val="FF0000"/>
              </a:solidFill>
            </a:endParaRPr>
          </a:p>
          <a:p>
            <a:pPr algn="ctr"/>
            <a:endParaRPr lang="en-US" sz="2400" dirty="0"/>
          </a:p>
        </p:txBody>
      </p:sp>
      <p:sp>
        <p:nvSpPr>
          <p:cNvPr id="2" name="TextBox 1"/>
          <p:cNvSpPr txBox="1"/>
          <p:nvPr/>
        </p:nvSpPr>
        <p:spPr>
          <a:xfrm>
            <a:off x="2092174" y="135131"/>
            <a:ext cx="4998869" cy="584775"/>
          </a:xfrm>
          <a:prstGeom prst="rect">
            <a:avLst/>
          </a:prstGeom>
          <a:noFill/>
        </p:spPr>
        <p:txBody>
          <a:bodyPr wrap="none" rtlCol="0">
            <a:spAutoFit/>
          </a:bodyPr>
          <a:lstStyle/>
          <a:p>
            <a:pPr algn="ctr"/>
            <a:r>
              <a:rPr lang="en-US" sz="3200" b="1" dirty="0">
                <a:solidFill>
                  <a:srgbClr val="0000FF"/>
                </a:solidFill>
              </a:rPr>
              <a:t>HEAVENLY WISDOM IS PURE</a:t>
            </a:r>
          </a:p>
        </p:txBody>
      </p:sp>
    </p:spTree>
    <p:extLst>
      <p:ext uri="{BB962C8B-B14F-4D97-AF65-F5344CB8AC3E}">
        <p14:creationId xmlns:p14="http://schemas.microsoft.com/office/powerpoint/2010/main" val="3165120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1066800"/>
            <a:ext cx="8305800" cy="5262979"/>
          </a:xfrm>
          <a:prstGeom prst="rect">
            <a:avLst/>
          </a:prstGeom>
          <a:noFill/>
        </p:spPr>
        <p:txBody>
          <a:bodyPr wrap="square" rtlCol="0">
            <a:spAutoFit/>
          </a:bodyPr>
          <a:lstStyle/>
          <a:p>
            <a:pPr algn="ctr"/>
            <a:r>
              <a:rPr lang="en-US" sz="2800" i="1" dirty="0"/>
              <a:t>“Blessed are the </a:t>
            </a:r>
            <a:r>
              <a:rPr lang="en-US" sz="2800" b="1" i="1" dirty="0"/>
              <a:t>peacemakers</a:t>
            </a:r>
            <a:r>
              <a:rPr lang="en-US" sz="2800" i="1" dirty="0"/>
              <a:t>, for they shall be called sons of God.” </a:t>
            </a:r>
            <a:r>
              <a:rPr lang="en-US" sz="2800" b="1" dirty="0">
                <a:solidFill>
                  <a:srgbClr val="FF0000"/>
                </a:solidFill>
              </a:rPr>
              <a:t>(Matthew 5:9)</a:t>
            </a:r>
            <a:endParaRPr lang="en-US" sz="2800" dirty="0">
              <a:solidFill>
                <a:srgbClr val="FF0000"/>
              </a:solidFill>
            </a:endParaRPr>
          </a:p>
          <a:p>
            <a:pPr algn="ctr"/>
            <a:endParaRPr lang="en-US" sz="2800" b="1" dirty="0"/>
          </a:p>
          <a:p>
            <a:pPr algn="ctr"/>
            <a:r>
              <a:rPr lang="en-US" sz="2800" i="1" dirty="0"/>
              <a:t>“If it is possible, as much as depends on you, live </a:t>
            </a:r>
            <a:r>
              <a:rPr lang="en-US" sz="2800" b="1" i="1" dirty="0"/>
              <a:t>peaceably</a:t>
            </a:r>
            <a:r>
              <a:rPr lang="en-US" sz="2800" i="1" dirty="0"/>
              <a:t> with all men.” </a:t>
            </a:r>
            <a:r>
              <a:rPr lang="en-US" sz="2800" b="1" dirty="0">
                <a:solidFill>
                  <a:srgbClr val="FF0000"/>
                </a:solidFill>
              </a:rPr>
              <a:t>(Romans 12:18)</a:t>
            </a:r>
            <a:endParaRPr lang="en-US" sz="2800" dirty="0">
              <a:solidFill>
                <a:srgbClr val="FF0000"/>
              </a:solidFill>
            </a:endParaRPr>
          </a:p>
          <a:p>
            <a:pPr algn="ctr"/>
            <a:endParaRPr lang="en-US" sz="2800" dirty="0"/>
          </a:p>
          <a:p>
            <a:pPr algn="ctr"/>
            <a:r>
              <a:rPr lang="en-US" sz="2800" i="1" dirty="0"/>
              <a:t>“Therefore I exhort first of all that supplications, prayers, intercessions, and giving of thanks be made for all men, for kings and all who are in authority, that we may lead a quiet and </a:t>
            </a:r>
            <a:r>
              <a:rPr lang="en-US" sz="2800" b="1" i="1" dirty="0"/>
              <a:t>peaceable</a:t>
            </a:r>
            <a:r>
              <a:rPr lang="en-US" sz="2800" i="1" dirty="0"/>
              <a:t> life in all godliness and reverence.”</a:t>
            </a:r>
            <a:r>
              <a:rPr lang="en-US" sz="2800" dirty="0"/>
              <a:t> </a:t>
            </a:r>
            <a:r>
              <a:rPr lang="en-US" sz="2800" b="1" dirty="0">
                <a:solidFill>
                  <a:srgbClr val="FF0000"/>
                </a:solidFill>
              </a:rPr>
              <a:t>(1 Timothy 2:1-2)</a:t>
            </a:r>
            <a:endParaRPr lang="en-US" sz="2800" dirty="0">
              <a:solidFill>
                <a:srgbClr val="FF0000"/>
              </a:solidFill>
            </a:endParaRPr>
          </a:p>
          <a:p>
            <a:pPr algn="ctr"/>
            <a:endParaRPr lang="en-US" sz="2800" dirty="0"/>
          </a:p>
        </p:txBody>
      </p:sp>
      <p:sp>
        <p:nvSpPr>
          <p:cNvPr id="2" name="TextBox 1"/>
          <p:cNvSpPr txBox="1"/>
          <p:nvPr/>
        </p:nvSpPr>
        <p:spPr>
          <a:xfrm>
            <a:off x="32937" y="76200"/>
            <a:ext cx="9078126" cy="584775"/>
          </a:xfrm>
          <a:prstGeom prst="rect">
            <a:avLst/>
          </a:prstGeom>
          <a:noFill/>
        </p:spPr>
        <p:txBody>
          <a:bodyPr wrap="none" rtlCol="0">
            <a:spAutoFit/>
          </a:bodyPr>
          <a:lstStyle/>
          <a:p>
            <a:r>
              <a:rPr lang="en-US" sz="3200" b="1" dirty="0">
                <a:solidFill>
                  <a:srgbClr val="0000FF"/>
                </a:solidFill>
              </a:rPr>
              <a:t>HEAVENLY WISDOM IS PEACEABLE or PEACE-LOVING</a:t>
            </a:r>
          </a:p>
        </p:txBody>
      </p:sp>
    </p:spTree>
    <p:extLst>
      <p:ext uri="{BB962C8B-B14F-4D97-AF65-F5344CB8AC3E}">
        <p14:creationId xmlns:p14="http://schemas.microsoft.com/office/powerpoint/2010/main" val="315998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1295400"/>
            <a:ext cx="8305800" cy="3970318"/>
          </a:xfrm>
          <a:prstGeom prst="rect">
            <a:avLst/>
          </a:prstGeom>
          <a:noFill/>
        </p:spPr>
        <p:txBody>
          <a:bodyPr wrap="square" rtlCol="0">
            <a:spAutoFit/>
          </a:bodyPr>
          <a:lstStyle/>
          <a:p>
            <a:pPr algn="ctr"/>
            <a:r>
              <a:rPr lang="en-US" sz="2800" i="1" dirty="0"/>
              <a:t>“Remind them to be subject to rulers and authorities, to obey, to be ready for every good work, to speak evil of no one, to be </a:t>
            </a:r>
            <a:r>
              <a:rPr lang="en-US" sz="2800" b="1" i="1" dirty="0"/>
              <a:t>peaceable</a:t>
            </a:r>
            <a:r>
              <a:rPr lang="en-US" sz="2800" i="1" dirty="0"/>
              <a:t>, gentle, showing all humility to all men.” </a:t>
            </a:r>
            <a:r>
              <a:rPr lang="en-US" sz="2800" b="1" dirty="0">
                <a:solidFill>
                  <a:srgbClr val="FF0000"/>
                </a:solidFill>
              </a:rPr>
              <a:t>(Titus 3:1-2) </a:t>
            </a:r>
            <a:endParaRPr lang="en-US" sz="2800" dirty="0">
              <a:solidFill>
                <a:srgbClr val="FF0000"/>
              </a:solidFill>
            </a:endParaRPr>
          </a:p>
          <a:p>
            <a:pPr algn="ctr"/>
            <a:endParaRPr lang="en-US" sz="2800" dirty="0"/>
          </a:p>
          <a:p>
            <a:pPr algn="ctr"/>
            <a:r>
              <a:rPr lang="en-US" sz="2800" i="1" dirty="0"/>
              <a:t>“Now no chastening seems to be joyful for the present, but painful; nevertheless, afterward it yields the </a:t>
            </a:r>
            <a:r>
              <a:rPr lang="en-US" sz="2800" b="1" i="1" dirty="0"/>
              <a:t>peaceable</a:t>
            </a:r>
            <a:r>
              <a:rPr lang="en-US" sz="2800" i="1" dirty="0"/>
              <a:t> fruit of righteousness to those who have been trained by it.” </a:t>
            </a:r>
            <a:r>
              <a:rPr lang="en-US" sz="2800" b="1" dirty="0">
                <a:solidFill>
                  <a:srgbClr val="FF0000"/>
                </a:solidFill>
              </a:rPr>
              <a:t>(Hebrews 12:11) </a:t>
            </a:r>
            <a:endParaRPr lang="en-US" sz="2800" dirty="0">
              <a:solidFill>
                <a:srgbClr val="FF0000"/>
              </a:solidFill>
            </a:endParaRPr>
          </a:p>
        </p:txBody>
      </p:sp>
      <p:sp>
        <p:nvSpPr>
          <p:cNvPr id="2" name="TextBox 1"/>
          <p:cNvSpPr txBox="1"/>
          <p:nvPr/>
        </p:nvSpPr>
        <p:spPr>
          <a:xfrm>
            <a:off x="32937" y="76200"/>
            <a:ext cx="9078126" cy="584775"/>
          </a:xfrm>
          <a:prstGeom prst="rect">
            <a:avLst/>
          </a:prstGeom>
          <a:noFill/>
        </p:spPr>
        <p:txBody>
          <a:bodyPr wrap="none" rtlCol="0">
            <a:spAutoFit/>
          </a:bodyPr>
          <a:lstStyle/>
          <a:p>
            <a:r>
              <a:rPr lang="en-US" sz="3200" b="1" dirty="0">
                <a:solidFill>
                  <a:srgbClr val="0000FF"/>
                </a:solidFill>
              </a:rPr>
              <a:t>HEAVENLY WISDOM IS PEACEABLE or PEACE-LOVING</a:t>
            </a:r>
          </a:p>
        </p:txBody>
      </p:sp>
    </p:spTree>
    <p:extLst>
      <p:ext uri="{BB962C8B-B14F-4D97-AF65-F5344CB8AC3E}">
        <p14:creationId xmlns:p14="http://schemas.microsoft.com/office/powerpoint/2010/main" val="924651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9390" y="1066800"/>
            <a:ext cx="8305800" cy="5693866"/>
          </a:xfrm>
          <a:prstGeom prst="rect">
            <a:avLst/>
          </a:prstGeom>
          <a:noFill/>
        </p:spPr>
        <p:txBody>
          <a:bodyPr wrap="square" rtlCol="0">
            <a:spAutoFit/>
          </a:bodyPr>
          <a:lstStyle/>
          <a:p>
            <a:pPr algn="ctr"/>
            <a:r>
              <a:rPr lang="en-US" sz="2800" i="1" dirty="0"/>
              <a:t>“Come to Me, all you who labor and are heavy laden, and I will give you rest. Take My yoke upon you and learn from Me, for I am </a:t>
            </a:r>
            <a:r>
              <a:rPr lang="en-US" sz="2800" b="1" i="1" dirty="0"/>
              <a:t>gentle</a:t>
            </a:r>
            <a:r>
              <a:rPr lang="en-US" sz="2800" i="1" dirty="0"/>
              <a:t> and lowly in heart, and you will find rest for your souls. For My yoke is easy and My burden is light.” </a:t>
            </a:r>
            <a:r>
              <a:rPr lang="en-US" sz="2800" b="1" dirty="0">
                <a:solidFill>
                  <a:srgbClr val="FF0000"/>
                </a:solidFill>
              </a:rPr>
              <a:t>(Matthew 11:28-30)</a:t>
            </a:r>
            <a:endParaRPr lang="en-US" sz="2800" dirty="0">
              <a:solidFill>
                <a:srgbClr val="FF0000"/>
              </a:solidFill>
            </a:endParaRPr>
          </a:p>
          <a:p>
            <a:pPr algn="ctr"/>
            <a:endParaRPr lang="en-US" sz="2800" dirty="0"/>
          </a:p>
          <a:p>
            <a:pPr algn="ctr"/>
            <a:r>
              <a:rPr lang="en-US" sz="2800" i="1" dirty="0"/>
              <a:t>“A bishop then must be blameless, the husband of one wife, temperate, sober-minded, of good behavior, hospitable, able to teach; not given to wine, not violent, not greedy for money, but </a:t>
            </a:r>
            <a:r>
              <a:rPr lang="en-US" sz="2800" b="1" i="1" dirty="0"/>
              <a:t>gentle</a:t>
            </a:r>
            <a:r>
              <a:rPr lang="en-US" sz="2800" i="1" dirty="0"/>
              <a:t>, not quarrelsome, not covetous; one who rules his own house well, having his children in submission with all reverence …”</a:t>
            </a:r>
            <a:br>
              <a:rPr lang="en-US" sz="2800" i="1" dirty="0"/>
            </a:br>
            <a:r>
              <a:rPr lang="en-US" sz="2800" b="1" dirty="0">
                <a:solidFill>
                  <a:srgbClr val="FF0000"/>
                </a:solidFill>
              </a:rPr>
              <a:t>(1 Timothy 3:2-4)</a:t>
            </a:r>
          </a:p>
        </p:txBody>
      </p:sp>
      <p:sp>
        <p:nvSpPr>
          <p:cNvPr id="2" name="TextBox 1"/>
          <p:cNvSpPr txBox="1"/>
          <p:nvPr/>
        </p:nvSpPr>
        <p:spPr>
          <a:xfrm>
            <a:off x="352048" y="152400"/>
            <a:ext cx="8320483" cy="584775"/>
          </a:xfrm>
          <a:prstGeom prst="rect">
            <a:avLst/>
          </a:prstGeom>
          <a:noFill/>
        </p:spPr>
        <p:txBody>
          <a:bodyPr wrap="none" rtlCol="0">
            <a:spAutoFit/>
          </a:bodyPr>
          <a:lstStyle/>
          <a:p>
            <a:r>
              <a:rPr lang="en-US" sz="3200" b="1" dirty="0">
                <a:solidFill>
                  <a:srgbClr val="0000FF"/>
                </a:solidFill>
              </a:rPr>
              <a:t>HEAVENLY WISDOM IS GENTLE or CONSIDERATE</a:t>
            </a:r>
          </a:p>
        </p:txBody>
      </p:sp>
    </p:spTree>
    <p:extLst>
      <p:ext uri="{BB962C8B-B14F-4D97-AF65-F5344CB8AC3E}">
        <p14:creationId xmlns:p14="http://schemas.microsoft.com/office/powerpoint/2010/main" val="4089112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1559</TotalTime>
  <Words>3289</Words>
  <Application>Microsoft Office PowerPoint</Application>
  <PresentationFormat>On-screen Show (4:3)</PresentationFormat>
  <Paragraphs>169</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Heavenly Wisdom</dc:title>
  <dc:creator>Randy Childs; Murray Wade</dc:creator>
  <cp:lastModifiedBy>Richard Lidh</cp:lastModifiedBy>
  <cp:revision>30</cp:revision>
  <cp:lastPrinted>2024-02-18T03:03:35Z</cp:lastPrinted>
  <dcterms:created xsi:type="dcterms:W3CDTF">2017-10-28T13:00:59Z</dcterms:created>
  <dcterms:modified xsi:type="dcterms:W3CDTF">2024-02-18T03:04:09Z</dcterms:modified>
</cp:coreProperties>
</file>